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</p:sldMasterIdLst>
  <p:notesMasterIdLst>
    <p:notesMasterId r:id="rId50"/>
  </p:notesMasterIdLst>
  <p:sldIdLst>
    <p:sldId id="972" r:id="rId3"/>
    <p:sldId id="968" r:id="rId4"/>
    <p:sldId id="969" r:id="rId5"/>
    <p:sldId id="971" r:id="rId6"/>
    <p:sldId id="970" r:id="rId7"/>
    <p:sldId id="927" r:id="rId8"/>
    <p:sldId id="940" r:id="rId9"/>
    <p:sldId id="976" r:id="rId10"/>
    <p:sldId id="924" r:id="rId11"/>
    <p:sldId id="925" r:id="rId12"/>
    <p:sldId id="928" r:id="rId13"/>
    <p:sldId id="929" r:id="rId14"/>
    <p:sldId id="931" r:id="rId15"/>
    <p:sldId id="930" r:id="rId16"/>
    <p:sldId id="939" r:id="rId17"/>
    <p:sldId id="963" r:id="rId18"/>
    <p:sldId id="964" r:id="rId19"/>
    <p:sldId id="965" r:id="rId20"/>
    <p:sldId id="973" r:id="rId21"/>
    <p:sldId id="974" r:id="rId22"/>
    <p:sldId id="975" r:id="rId23"/>
    <p:sldId id="941" r:id="rId24"/>
    <p:sldId id="942" r:id="rId25"/>
    <p:sldId id="943" r:id="rId26"/>
    <p:sldId id="944" r:id="rId27"/>
    <p:sldId id="945" r:id="rId28"/>
    <p:sldId id="946" r:id="rId29"/>
    <p:sldId id="947" r:id="rId30"/>
    <p:sldId id="948" r:id="rId31"/>
    <p:sldId id="949" r:id="rId32"/>
    <p:sldId id="950" r:id="rId33"/>
    <p:sldId id="951" r:id="rId34"/>
    <p:sldId id="952" r:id="rId35"/>
    <p:sldId id="953" r:id="rId36"/>
    <p:sldId id="954" r:id="rId37"/>
    <p:sldId id="955" r:id="rId38"/>
    <p:sldId id="956" r:id="rId39"/>
    <p:sldId id="909" r:id="rId40"/>
    <p:sldId id="910" r:id="rId41"/>
    <p:sldId id="912" r:id="rId42"/>
    <p:sldId id="916" r:id="rId43"/>
    <p:sldId id="913" r:id="rId44"/>
    <p:sldId id="923" r:id="rId45"/>
    <p:sldId id="959" r:id="rId46"/>
    <p:sldId id="960" r:id="rId47"/>
    <p:sldId id="915" r:id="rId48"/>
    <p:sldId id="958" r:id="rId49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82" autoAdjust="0"/>
    <p:restoredTop sz="94660"/>
  </p:normalViewPr>
  <p:slideViewPr>
    <p:cSldViewPr>
      <p:cViewPr>
        <p:scale>
          <a:sx n="90" d="100"/>
          <a:sy n="90" d="100"/>
        </p:scale>
        <p:origin x="-1546" y="-52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DEFBBE-F38E-49FC-8761-EDB7B8761B44}" type="doc">
      <dgm:prSet loTypeId="urn:microsoft.com/office/officeart/2005/8/layout/hierarchy4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E44D78-B720-4034-8504-F772E654A14A}">
      <dgm:prSet phldrT="[Текст]" phldr="1"/>
      <dgm:spPr/>
      <dgm:t>
        <a:bodyPr/>
        <a:lstStyle/>
        <a:p>
          <a:endParaRPr lang="ru-RU" dirty="0"/>
        </a:p>
      </dgm:t>
    </dgm:pt>
    <dgm:pt modelId="{A68246E4-4286-42F5-B788-244CEFEBB867}" type="parTrans" cxnId="{5D57226A-85FA-4C59-A882-96036E96DAA1}">
      <dgm:prSet/>
      <dgm:spPr/>
      <dgm:t>
        <a:bodyPr/>
        <a:lstStyle/>
        <a:p>
          <a:endParaRPr lang="ru-RU"/>
        </a:p>
      </dgm:t>
    </dgm:pt>
    <dgm:pt modelId="{5CB51992-A055-4959-9087-203B944408F5}" type="sibTrans" cxnId="{5D57226A-85FA-4C59-A882-96036E96DAA1}">
      <dgm:prSet/>
      <dgm:spPr/>
      <dgm:t>
        <a:bodyPr/>
        <a:lstStyle/>
        <a:p>
          <a:endParaRPr lang="ru-RU"/>
        </a:p>
      </dgm:t>
    </dgm:pt>
    <dgm:pt modelId="{28FF0699-ED6A-4C9D-8E67-62C85D25DB04}">
      <dgm:prSet phldrT="[Текст]" phldr="1"/>
      <dgm:spPr/>
      <dgm:t>
        <a:bodyPr/>
        <a:lstStyle/>
        <a:p>
          <a:endParaRPr lang="ru-RU" dirty="0"/>
        </a:p>
      </dgm:t>
    </dgm:pt>
    <dgm:pt modelId="{35CBE33B-9C85-47C4-B1FA-8788CF24C388}" type="parTrans" cxnId="{BA200E30-C951-46F8-B3F6-368145E288D1}">
      <dgm:prSet/>
      <dgm:spPr/>
      <dgm:t>
        <a:bodyPr/>
        <a:lstStyle/>
        <a:p>
          <a:endParaRPr lang="ru-RU"/>
        </a:p>
      </dgm:t>
    </dgm:pt>
    <dgm:pt modelId="{01DEA3A3-4DAF-4098-8348-EF7C8966D909}" type="sibTrans" cxnId="{BA200E30-C951-46F8-B3F6-368145E288D1}">
      <dgm:prSet/>
      <dgm:spPr/>
      <dgm:t>
        <a:bodyPr/>
        <a:lstStyle/>
        <a:p>
          <a:endParaRPr lang="ru-RU"/>
        </a:p>
      </dgm:t>
    </dgm:pt>
    <dgm:pt modelId="{4FAAB34D-A2DE-433B-AA12-8BE5D2837EBF}" type="pres">
      <dgm:prSet presAssocID="{D1DEFBBE-F38E-49FC-8761-EDB7B8761B44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BEBAB91-F43D-43AE-843E-7156B05DD473}" type="pres">
      <dgm:prSet presAssocID="{15E44D78-B720-4034-8504-F772E654A14A}" presName="vertOne" presStyleCnt="0"/>
      <dgm:spPr/>
    </dgm:pt>
    <dgm:pt modelId="{625305F3-86E0-4C5F-BED7-09DA86665E93}" type="pres">
      <dgm:prSet presAssocID="{15E44D78-B720-4034-8504-F772E654A14A}" presName="txOne" presStyleLbl="node0" presStyleIdx="0" presStyleCnt="1" custScaleX="54390" custScaleY="38166" custLinFactNeighborX="93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3333C1B-1D85-4294-910B-DF266874DB4C}" type="pres">
      <dgm:prSet presAssocID="{15E44D78-B720-4034-8504-F772E654A14A}" presName="parTransOne" presStyleCnt="0"/>
      <dgm:spPr/>
    </dgm:pt>
    <dgm:pt modelId="{7624CB6C-D05F-439A-98BA-E8CF9F9E892D}" type="pres">
      <dgm:prSet presAssocID="{15E44D78-B720-4034-8504-F772E654A14A}" presName="horzOne" presStyleCnt="0"/>
      <dgm:spPr/>
    </dgm:pt>
    <dgm:pt modelId="{9A049981-ACE6-4F63-B6D1-68927EFC7316}" type="pres">
      <dgm:prSet presAssocID="{28FF0699-ED6A-4C9D-8E67-62C85D25DB04}" presName="vertTwo" presStyleCnt="0"/>
      <dgm:spPr/>
    </dgm:pt>
    <dgm:pt modelId="{6521876A-06B9-4FB3-A517-633C54FA31D8}" type="pres">
      <dgm:prSet presAssocID="{28FF0699-ED6A-4C9D-8E67-62C85D25DB04}" presName="txTwo" presStyleLbl="node2" presStyleIdx="0" presStyleCnt="1" custLinFactNeighborX="68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E5678E0-04FA-4032-B170-32AEC69EA4F1}" type="pres">
      <dgm:prSet presAssocID="{28FF0699-ED6A-4C9D-8E67-62C85D25DB04}" presName="horzTwo" presStyleCnt="0"/>
      <dgm:spPr/>
    </dgm:pt>
  </dgm:ptLst>
  <dgm:cxnLst>
    <dgm:cxn modelId="{5D57226A-85FA-4C59-A882-96036E96DAA1}" srcId="{D1DEFBBE-F38E-49FC-8761-EDB7B8761B44}" destId="{15E44D78-B720-4034-8504-F772E654A14A}" srcOrd="0" destOrd="0" parTransId="{A68246E4-4286-42F5-B788-244CEFEBB867}" sibTransId="{5CB51992-A055-4959-9087-203B944408F5}"/>
    <dgm:cxn modelId="{50492D5A-02F3-4BA5-82DA-7D48F44FC30D}" type="presOf" srcId="{28FF0699-ED6A-4C9D-8E67-62C85D25DB04}" destId="{6521876A-06B9-4FB3-A517-633C54FA31D8}" srcOrd="0" destOrd="0" presId="urn:microsoft.com/office/officeart/2005/8/layout/hierarchy4"/>
    <dgm:cxn modelId="{368E2BCE-34B1-4071-A0A6-F1D87DCE4F87}" type="presOf" srcId="{D1DEFBBE-F38E-49FC-8761-EDB7B8761B44}" destId="{4FAAB34D-A2DE-433B-AA12-8BE5D2837EBF}" srcOrd="0" destOrd="0" presId="urn:microsoft.com/office/officeart/2005/8/layout/hierarchy4"/>
    <dgm:cxn modelId="{BA200E30-C951-46F8-B3F6-368145E288D1}" srcId="{15E44D78-B720-4034-8504-F772E654A14A}" destId="{28FF0699-ED6A-4C9D-8E67-62C85D25DB04}" srcOrd="0" destOrd="0" parTransId="{35CBE33B-9C85-47C4-B1FA-8788CF24C388}" sibTransId="{01DEA3A3-4DAF-4098-8348-EF7C8966D909}"/>
    <dgm:cxn modelId="{2F646D08-0E18-4AB5-A5F2-34EED8FAD955}" type="presOf" srcId="{15E44D78-B720-4034-8504-F772E654A14A}" destId="{625305F3-86E0-4C5F-BED7-09DA86665E93}" srcOrd="0" destOrd="0" presId="urn:microsoft.com/office/officeart/2005/8/layout/hierarchy4"/>
    <dgm:cxn modelId="{FE5056F4-04F4-48A9-9A9D-7D7E38817464}" type="presParOf" srcId="{4FAAB34D-A2DE-433B-AA12-8BE5D2837EBF}" destId="{0BEBAB91-F43D-43AE-843E-7156B05DD473}" srcOrd="0" destOrd="0" presId="urn:microsoft.com/office/officeart/2005/8/layout/hierarchy4"/>
    <dgm:cxn modelId="{E58D63DA-7150-4A3C-B77E-1E51A5064138}" type="presParOf" srcId="{0BEBAB91-F43D-43AE-843E-7156B05DD473}" destId="{625305F3-86E0-4C5F-BED7-09DA86665E93}" srcOrd="0" destOrd="0" presId="urn:microsoft.com/office/officeart/2005/8/layout/hierarchy4"/>
    <dgm:cxn modelId="{8D950EA6-6828-409E-AE71-D5518093F414}" type="presParOf" srcId="{0BEBAB91-F43D-43AE-843E-7156B05DD473}" destId="{83333C1B-1D85-4294-910B-DF266874DB4C}" srcOrd="1" destOrd="0" presId="urn:microsoft.com/office/officeart/2005/8/layout/hierarchy4"/>
    <dgm:cxn modelId="{6B5EEC99-5414-4EAA-AAB8-47FA61FEC839}" type="presParOf" srcId="{0BEBAB91-F43D-43AE-843E-7156B05DD473}" destId="{7624CB6C-D05F-439A-98BA-E8CF9F9E892D}" srcOrd="2" destOrd="0" presId="urn:microsoft.com/office/officeart/2005/8/layout/hierarchy4"/>
    <dgm:cxn modelId="{336ED3B7-545F-442E-B3BB-C29B0B0AE215}" type="presParOf" srcId="{7624CB6C-D05F-439A-98BA-E8CF9F9E892D}" destId="{9A049981-ACE6-4F63-B6D1-68927EFC7316}" srcOrd="0" destOrd="0" presId="urn:microsoft.com/office/officeart/2005/8/layout/hierarchy4"/>
    <dgm:cxn modelId="{80AA33B9-EA0A-4169-A5CE-BA0BB3F89346}" type="presParOf" srcId="{9A049981-ACE6-4F63-B6D1-68927EFC7316}" destId="{6521876A-06B9-4FB3-A517-633C54FA31D8}" srcOrd="0" destOrd="0" presId="urn:microsoft.com/office/officeart/2005/8/layout/hierarchy4"/>
    <dgm:cxn modelId="{9D31B1E5-6261-4223-A95D-7ADE42DEB1FD}" type="presParOf" srcId="{9A049981-ACE6-4F63-B6D1-68927EFC7316}" destId="{4E5678E0-04FA-4032-B170-32AEC69EA4F1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99FFA9-D3C2-41DB-9999-3AA3EA645796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651B7A9-E9E5-4894-B928-817CD8951CE3}">
      <dgm:prSet phldrT="[Текст]"/>
      <dgm:spPr/>
      <dgm:t>
        <a:bodyPr/>
        <a:lstStyle/>
        <a:p>
          <a:r>
            <a:rPr lang="ru-RU" dirty="0" smtClean="0">
              <a:solidFill>
                <a:schemeClr val="accent3"/>
              </a:solidFill>
            </a:rPr>
            <a:t>Деятельность по осуществлению федерального государственного контроля (надзора) и предоставлению государственных услуг</a:t>
          </a:r>
          <a:endParaRPr lang="ru-RU" dirty="0">
            <a:solidFill>
              <a:schemeClr val="accent3"/>
            </a:solidFill>
          </a:endParaRPr>
        </a:p>
      </dgm:t>
    </dgm:pt>
    <dgm:pt modelId="{9962F7CA-A91B-4058-8C70-0487AA8E947C}" type="parTrans" cxnId="{F67C5E62-6049-4ED1-B9F0-D0ACD934D488}">
      <dgm:prSet/>
      <dgm:spPr/>
      <dgm:t>
        <a:bodyPr/>
        <a:lstStyle/>
        <a:p>
          <a:endParaRPr lang="ru-RU"/>
        </a:p>
      </dgm:t>
    </dgm:pt>
    <dgm:pt modelId="{F4348CD1-1188-4B65-9AF9-9CA6406C6B22}" type="sibTrans" cxnId="{F67C5E62-6049-4ED1-B9F0-D0ACD934D488}">
      <dgm:prSet/>
      <dgm:spPr/>
      <dgm:t>
        <a:bodyPr/>
        <a:lstStyle/>
        <a:p>
          <a:endParaRPr lang="ru-RU"/>
        </a:p>
      </dgm:t>
    </dgm:pt>
    <dgm:pt modelId="{02C0AA2F-51FB-4568-86E6-27FF25983531}">
      <dgm:prSet phldrT="[Текст]"/>
      <dgm:spPr/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40CEAFB7-9C87-4575-9AF9-ED4EC1875BBA}" type="parTrans" cxnId="{28607895-9283-4C79-B6D2-8C75DBAE2274}">
      <dgm:prSet/>
      <dgm:spPr/>
      <dgm:t>
        <a:bodyPr/>
        <a:lstStyle/>
        <a:p>
          <a:endParaRPr lang="ru-RU"/>
        </a:p>
      </dgm:t>
    </dgm:pt>
    <dgm:pt modelId="{C8F5A121-A6DD-4110-B6FF-7B8E59622F18}" type="sibTrans" cxnId="{28607895-9283-4C79-B6D2-8C75DBAE2274}">
      <dgm:prSet/>
      <dgm:spPr/>
      <dgm:t>
        <a:bodyPr/>
        <a:lstStyle/>
        <a:p>
          <a:endParaRPr lang="ru-RU"/>
        </a:p>
      </dgm:t>
    </dgm:pt>
    <dgm:pt modelId="{B07FA38E-F3E4-4153-A2D8-AE058B388F99}">
      <dgm:prSet phldrT="[Текст]"/>
      <dgm:spPr/>
      <dgm:t>
        <a:bodyPr/>
        <a:lstStyle/>
        <a:p>
          <a:r>
            <a:rPr lang="ru-RU" dirty="0" smtClean="0">
              <a:solidFill>
                <a:schemeClr val="accent3"/>
              </a:solidFill>
            </a:rPr>
            <a:t>Деятельность по обеспечению безопасности среды обитания для здоровья человека</a:t>
          </a:r>
          <a:endParaRPr lang="ru-RU" dirty="0">
            <a:solidFill>
              <a:schemeClr val="accent3"/>
            </a:solidFill>
          </a:endParaRPr>
        </a:p>
      </dgm:t>
    </dgm:pt>
    <dgm:pt modelId="{3893269E-CD4C-4F38-B351-40D338AF5D7B}" type="parTrans" cxnId="{DA819A35-535B-4A94-A468-81E29B1F1A22}">
      <dgm:prSet/>
      <dgm:spPr/>
      <dgm:t>
        <a:bodyPr/>
        <a:lstStyle/>
        <a:p>
          <a:endParaRPr lang="ru-RU"/>
        </a:p>
      </dgm:t>
    </dgm:pt>
    <dgm:pt modelId="{A38B3FD5-AB5B-4DB0-AC67-B9DCA8ADBC81}" type="sibTrans" cxnId="{DA819A35-535B-4A94-A468-81E29B1F1A22}">
      <dgm:prSet/>
      <dgm:spPr/>
      <dgm:t>
        <a:bodyPr/>
        <a:lstStyle/>
        <a:p>
          <a:endParaRPr lang="ru-RU"/>
        </a:p>
      </dgm:t>
    </dgm:pt>
    <dgm:pt modelId="{CB39CD51-A987-4A4E-8445-35429017182D}">
      <dgm:prSet phldrT="[Текст]"/>
      <dgm:spPr/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2D11C9D6-F03C-4E20-A8E5-F569D305A427}" type="parTrans" cxnId="{388CB182-B774-41FA-A941-AE85C6A92E3F}">
      <dgm:prSet/>
      <dgm:spPr/>
      <dgm:t>
        <a:bodyPr/>
        <a:lstStyle/>
        <a:p>
          <a:endParaRPr lang="ru-RU"/>
        </a:p>
      </dgm:t>
    </dgm:pt>
    <dgm:pt modelId="{DEE05333-94C3-4CBA-A19B-F861B3A7C07B}" type="sibTrans" cxnId="{388CB182-B774-41FA-A941-AE85C6A92E3F}">
      <dgm:prSet/>
      <dgm:spPr/>
      <dgm:t>
        <a:bodyPr/>
        <a:lstStyle/>
        <a:p>
          <a:endParaRPr lang="ru-RU"/>
        </a:p>
      </dgm:t>
    </dgm:pt>
    <dgm:pt modelId="{4F0E0E38-4767-46B4-8989-0AE93F1FD79C}">
      <dgm:prSet phldrT="[Текст]"/>
      <dgm:spPr/>
      <dgm:t>
        <a:bodyPr/>
        <a:lstStyle/>
        <a:p>
          <a:r>
            <a:rPr lang="ru-RU" dirty="0" smtClean="0">
              <a:solidFill>
                <a:schemeClr val="accent3"/>
              </a:solidFill>
            </a:rPr>
            <a:t>Деятельность по проведению санитарно-противоэпидемических (профилактических) мероприятий</a:t>
          </a:r>
          <a:endParaRPr lang="ru-RU" dirty="0">
            <a:solidFill>
              <a:schemeClr val="accent3"/>
            </a:solidFill>
          </a:endParaRPr>
        </a:p>
      </dgm:t>
    </dgm:pt>
    <dgm:pt modelId="{EBA48E14-FD0C-45AD-9048-2FDABEBDE65B}" type="parTrans" cxnId="{C35F8B75-EF68-443E-8312-0E59DEC89B4F}">
      <dgm:prSet/>
      <dgm:spPr/>
      <dgm:t>
        <a:bodyPr/>
        <a:lstStyle/>
        <a:p>
          <a:endParaRPr lang="ru-RU"/>
        </a:p>
      </dgm:t>
    </dgm:pt>
    <dgm:pt modelId="{93695A4C-AAD0-4D04-BFF2-34C14DA8DE88}" type="sibTrans" cxnId="{C35F8B75-EF68-443E-8312-0E59DEC89B4F}">
      <dgm:prSet/>
      <dgm:spPr/>
      <dgm:t>
        <a:bodyPr/>
        <a:lstStyle/>
        <a:p>
          <a:endParaRPr lang="ru-RU"/>
        </a:p>
      </dgm:t>
    </dgm:pt>
    <dgm:pt modelId="{77918731-2FCE-4021-8E95-4F609CAE9490}">
      <dgm:prSet phldrT="[Текст]"/>
      <dgm:spPr/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744F6CD1-F45A-4D52-910C-06B4B03BD746}" type="sibTrans" cxnId="{9491FC78-C68D-47E0-843D-BD74D329C129}">
      <dgm:prSet/>
      <dgm:spPr/>
      <dgm:t>
        <a:bodyPr/>
        <a:lstStyle/>
        <a:p>
          <a:endParaRPr lang="ru-RU"/>
        </a:p>
      </dgm:t>
    </dgm:pt>
    <dgm:pt modelId="{E4835426-109A-496C-84C0-EACDA7CDF8F2}" type="parTrans" cxnId="{9491FC78-C68D-47E0-843D-BD74D329C129}">
      <dgm:prSet/>
      <dgm:spPr/>
      <dgm:t>
        <a:bodyPr/>
        <a:lstStyle/>
        <a:p>
          <a:endParaRPr lang="ru-RU"/>
        </a:p>
      </dgm:t>
    </dgm:pt>
    <dgm:pt modelId="{AE6C3F69-B3E7-4AB7-84A5-B66A9533A342}">
      <dgm:prSet/>
      <dgm:spPr/>
      <dgm:t>
        <a:bodyPr/>
        <a:lstStyle/>
        <a:p>
          <a:r>
            <a:rPr lang="ru-RU" dirty="0" smtClean="0"/>
            <a:t>4</a:t>
          </a:r>
          <a:endParaRPr lang="ru-RU" dirty="0"/>
        </a:p>
      </dgm:t>
    </dgm:pt>
    <dgm:pt modelId="{164CA75A-46F2-450E-AF2C-8D3A83537E5C}" type="parTrans" cxnId="{5C8E0FB4-513A-4AD1-9D81-2E8641C7EDD8}">
      <dgm:prSet/>
      <dgm:spPr/>
      <dgm:t>
        <a:bodyPr/>
        <a:lstStyle/>
        <a:p>
          <a:endParaRPr lang="ru-RU"/>
        </a:p>
      </dgm:t>
    </dgm:pt>
    <dgm:pt modelId="{16DE0567-07F1-459B-B55C-3B45BCC1DC6B}" type="sibTrans" cxnId="{5C8E0FB4-513A-4AD1-9D81-2E8641C7EDD8}">
      <dgm:prSet/>
      <dgm:spPr/>
      <dgm:t>
        <a:bodyPr/>
        <a:lstStyle/>
        <a:p>
          <a:endParaRPr lang="ru-RU"/>
        </a:p>
      </dgm:t>
    </dgm:pt>
    <dgm:pt modelId="{86A048FB-A343-424E-9B68-8E8FF76BFC01}">
      <dgm:prSet/>
      <dgm:spPr/>
      <dgm:t>
        <a:bodyPr/>
        <a:lstStyle/>
        <a:p>
          <a:r>
            <a:rPr lang="ru-RU" dirty="0" smtClean="0">
              <a:solidFill>
                <a:schemeClr val="accent3"/>
              </a:solidFill>
            </a:rPr>
            <a:t>Защита прав потребителей</a:t>
          </a:r>
          <a:endParaRPr lang="ru-RU" dirty="0">
            <a:solidFill>
              <a:schemeClr val="accent3"/>
            </a:solidFill>
          </a:endParaRPr>
        </a:p>
      </dgm:t>
    </dgm:pt>
    <dgm:pt modelId="{9998F295-0A13-4A99-B608-EE53DE00AF22}" type="parTrans" cxnId="{542D8AB1-C601-4B17-88F2-259FB41064E7}">
      <dgm:prSet/>
      <dgm:spPr/>
      <dgm:t>
        <a:bodyPr/>
        <a:lstStyle/>
        <a:p>
          <a:endParaRPr lang="ru-RU"/>
        </a:p>
      </dgm:t>
    </dgm:pt>
    <dgm:pt modelId="{3FF0E75A-3C6F-4961-B907-90EEA4BFB8C4}" type="sibTrans" cxnId="{542D8AB1-C601-4B17-88F2-259FB41064E7}">
      <dgm:prSet/>
      <dgm:spPr/>
      <dgm:t>
        <a:bodyPr/>
        <a:lstStyle/>
        <a:p>
          <a:endParaRPr lang="ru-RU"/>
        </a:p>
      </dgm:t>
    </dgm:pt>
    <dgm:pt modelId="{BF851FB7-8C2E-45AC-9AFE-577ACFD4D242}" type="pres">
      <dgm:prSet presAssocID="{BD99FFA9-D3C2-41DB-9999-3AA3EA64579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79CC3D7-64E1-424C-923F-A94CA56D6D24}" type="pres">
      <dgm:prSet presAssocID="{77918731-2FCE-4021-8E95-4F609CAE9490}" presName="composite" presStyleCnt="0"/>
      <dgm:spPr/>
    </dgm:pt>
    <dgm:pt modelId="{32A2FE6D-0917-475E-A17E-F1FED96ACE6E}" type="pres">
      <dgm:prSet presAssocID="{77918731-2FCE-4021-8E95-4F609CAE9490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D2ABC6-8EC2-4803-8B3C-118D142C1C5A}" type="pres">
      <dgm:prSet presAssocID="{77918731-2FCE-4021-8E95-4F609CAE9490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829E7F-F84A-4A41-843B-C1E6330E959A}" type="pres">
      <dgm:prSet presAssocID="{744F6CD1-F45A-4D52-910C-06B4B03BD746}" presName="sp" presStyleCnt="0"/>
      <dgm:spPr/>
    </dgm:pt>
    <dgm:pt modelId="{B50D6733-CD22-4AF5-8F5F-4DC4AFE23B05}" type="pres">
      <dgm:prSet presAssocID="{02C0AA2F-51FB-4568-86E6-27FF25983531}" presName="composite" presStyleCnt="0"/>
      <dgm:spPr/>
    </dgm:pt>
    <dgm:pt modelId="{A75D6390-8F64-4FEB-91F2-7846948B160F}" type="pres">
      <dgm:prSet presAssocID="{02C0AA2F-51FB-4568-86E6-27FF25983531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DD5E33-7D52-45CD-A617-11CA618592E9}" type="pres">
      <dgm:prSet presAssocID="{02C0AA2F-51FB-4568-86E6-27FF25983531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AC47B4-409C-4D08-AECB-94C38B5D9A00}" type="pres">
      <dgm:prSet presAssocID="{C8F5A121-A6DD-4110-B6FF-7B8E59622F18}" presName="sp" presStyleCnt="0"/>
      <dgm:spPr/>
    </dgm:pt>
    <dgm:pt modelId="{D1C362D9-F7DF-4E55-B847-743E754A7451}" type="pres">
      <dgm:prSet presAssocID="{CB39CD51-A987-4A4E-8445-35429017182D}" presName="composite" presStyleCnt="0"/>
      <dgm:spPr/>
    </dgm:pt>
    <dgm:pt modelId="{547F3167-F01F-42C0-BDE3-5948DF257015}" type="pres">
      <dgm:prSet presAssocID="{CB39CD51-A987-4A4E-8445-35429017182D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4ED180-2039-46D1-AE39-09186B51FDB3}" type="pres">
      <dgm:prSet presAssocID="{CB39CD51-A987-4A4E-8445-35429017182D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21BCD5-2179-4C89-9DE4-30C850C5EA2D}" type="pres">
      <dgm:prSet presAssocID="{DEE05333-94C3-4CBA-A19B-F861B3A7C07B}" presName="sp" presStyleCnt="0"/>
      <dgm:spPr/>
    </dgm:pt>
    <dgm:pt modelId="{C59480FB-C038-4DA5-A572-AE0D354A41BB}" type="pres">
      <dgm:prSet presAssocID="{AE6C3F69-B3E7-4AB7-84A5-B66A9533A342}" presName="composite" presStyleCnt="0"/>
      <dgm:spPr/>
    </dgm:pt>
    <dgm:pt modelId="{D8065EC4-A032-4B9A-8ECB-32FB33561403}" type="pres">
      <dgm:prSet presAssocID="{AE6C3F69-B3E7-4AB7-84A5-B66A9533A342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2CA5DD-91E3-4F36-811C-A6735478BE5F}" type="pres">
      <dgm:prSet presAssocID="{AE6C3F69-B3E7-4AB7-84A5-B66A9533A342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EBFDE0-4836-4670-8388-709B0E376207}" type="presOf" srcId="{02C0AA2F-51FB-4568-86E6-27FF25983531}" destId="{A75D6390-8F64-4FEB-91F2-7846948B160F}" srcOrd="0" destOrd="0" presId="urn:microsoft.com/office/officeart/2005/8/layout/chevron2"/>
    <dgm:cxn modelId="{0ECCFEAC-AFA0-4ABB-AC9D-4C8D5D3B5563}" type="presOf" srcId="{4F0E0E38-4767-46B4-8989-0AE93F1FD79C}" destId="{EB4ED180-2039-46D1-AE39-09186B51FDB3}" srcOrd="0" destOrd="0" presId="urn:microsoft.com/office/officeart/2005/8/layout/chevron2"/>
    <dgm:cxn modelId="{5C8E0FB4-513A-4AD1-9D81-2E8641C7EDD8}" srcId="{BD99FFA9-D3C2-41DB-9999-3AA3EA645796}" destId="{AE6C3F69-B3E7-4AB7-84A5-B66A9533A342}" srcOrd="3" destOrd="0" parTransId="{164CA75A-46F2-450E-AF2C-8D3A83537E5C}" sibTransId="{16DE0567-07F1-459B-B55C-3B45BCC1DC6B}"/>
    <dgm:cxn modelId="{8BE5708C-4F90-4217-AC36-171BC8EB81C5}" type="presOf" srcId="{CB39CD51-A987-4A4E-8445-35429017182D}" destId="{547F3167-F01F-42C0-BDE3-5948DF257015}" srcOrd="0" destOrd="0" presId="urn:microsoft.com/office/officeart/2005/8/layout/chevron2"/>
    <dgm:cxn modelId="{542D8AB1-C601-4B17-88F2-259FB41064E7}" srcId="{AE6C3F69-B3E7-4AB7-84A5-B66A9533A342}" destId="{86A048FB-A343-424E-9B68-8E8FF76BFC01}" srcOrd="0" destOrd="0" parTransId="{9998F295-0A13-4A99-B608-EE53DE00AF22}" sibTransId="{3FF0E75A-3C6F-4961-B907-90EEA4BFB8C4}"/>
    <dgm:cxn modelId="{C35F8B75-EF68-443E-8312-0E59DEC89B4F}" srcId="{CB39CD51-A987-4A4E-8445-35429017182D}" destId="{4F0E0E38-4767-46B4-8989-0AE93F1FD79C}" srcOrd="0" destOrd="0" parTransId="{EBA48E14-FD0C-45AD-9048-2FDABEBDE65B}" sibTransId="{93695A4C-AAD0-4D04-BFF2-34C14DA8DE88}"/>
    <dgm:cxn modelId="{DA819A35-535B-4A94-A468-81E29B1F1A22}" srcId="{02C0AA2F-51FB-4568-86E6-27FF25983531}" destId="{B07FA38E-F3E4-4153-A2D8-AE058B388F99}" srcOrd="0" destOrd="0" parTransId="{3893269E-CD4C-4F38-B351-40D338AF5D7B}" sibTransId="{A38B3FD5-AB5B-4DB0-AC67-B9DCA8ADBC81}"/>
    <dgm:cxn modelId="{388CB182-B774-41FA-A941-AE85C6A92E3F}" srcId="{BD99FFA9-D3C2-41DB-9999-3AA3EA645796}" destId="{CB39CD51-A987-4A4E-8445-35429017182D}" srcOrd="2" destOrd="0" parTransId="{2D11C9D6-F03C-4E20-A8E5-F569D305A427}" sibTransId="{DEE05333-94C3-4CBA-A19B-F861B3A7C07B}"/>
    <dgm:cxn modelId="{28607895-9283-4C79-B6D2-8C75DBAE2274}" srcId="{BD99FFA9-D3C2-41DB-9999-3AA3EA645796}" destId="{02C0AA2F-51FB-4568-86E6-27FF25983531}" srcOrd="1" destOrd="0" parTransId="{40CEAFB7-9C87-4575-9AF9-ED4EC1875BBA}" sibTransId="{C8F5A121-A6DD-4110-B6FF-7B8E59622F18}"/>
    <dgm:cxn modelId="{4D99C095-8808-4D1A-A0B2-D14654E3A285}" type="presOf" srcId="{77918731-2FCE-4021-8E95-4F609CAE9490}" destId="{32A2FE6D-0917-475E-A17E-F1FED96ACE6E}" srcOrd="0" destOrd="0" presId="urn:microsoft.com/office/officeart/2005/8/layout/chevron2"/>
    <dgm:cxn modelId="{F67C5E62-6049-4ED1-B9F0-D0ACD934D488}" srcId="{77918731-2FCE-4021-8E95-4F609CAE9490}" destId="{7651B7A9-E9E5-4894-B928-817CD8951CE3}" srcOrd="0" destOrd="0" parTransId="{9962F7CA-A91B-4058-8C70-0487AA8E947C}" sibTransId="{F4348CD1-1188-4B65-9AF9-9CA6406C6B22}"/>
    <dgm:cxn modelId="{E3DD0008-5DE0-4AD5-93E1-161D3E4127F7}" type="presOf" srcId="{86A048FB-A343-424E-9B68-8E8FF76BFC01}" destId="{9E2CA5DD-91E3-4F36-811C-A6735478BE5F}" srcOrd="0" destOrd="0" presId="urn:microsoft.com/office/officeart/2005/8/layout/chevron2"/>
    <dgm:cxn modelId="{1E112DE8-6F9F-46F7-8C86-E4B0F06C3E74}" type="presOf" srcId="{AE6C3F69-B3E7-4AB7-84A5-B66A9533A342}" destId="{D8065EC4-A032-4B9A-8ECB-32FB33561403}" srcOrd="0" destOrd="0" presId="urn:microsoft.com/office/officeart/2005/8/layout/chevron2"/>
    <dgm:cxn modelId="{9491FC78-C68D-47E0-843D-BD74D329C129}" srcId="{BD99FFA9-D3C2-41DB-9999-3AA3EA645796}" destId="{77918731-2FCE-4021-8E95-4F609CAE9490}" srcOrd="0" destOrd="0" parTransId="{E4835426-109A-496C-84C0-EACDA7CDF8F2}" sibTransId="{744F6CD1-F45A-4D52-910C-06B4B03BD746}"/>
    <dgm:cxn modelId="{9B6E1EC1-31A3-4D95-B069-0235012C2455}" type="presOf" srcId="{7651B7A9-E9E5-4894-B928-817CD8951CE3}" destId="{B8D2ABC6-8EC2-4803-8B3C-118D142C1C5A}" srcOrd="0" destOrd="0" presId="urn:microsoft.com/office/officeart/2005/8/layout/chevron2"/>
    <dgm:cxn modelId="{E498DD0A-5604-4074-9555-397C666BDE81}" type="presOf" srcId="{BD99FFA9-D3C2-41DB-9999-3AA3EA645796}" destId="{BF851FB7-8C2E-45AC-9AFE-577ACFD4D242}" srcOrd="0" destOrd="0" presId="urn:microsoft.com/office/officeart/2005/8/layout/chevron2"/>
    <dgm:cxn modelId="{C746BAFB-B3FF-4AC5-92B3-1C8740ACF4B5}" type="presOf" srcId="{B07FA38E-F3E4-4153-A2D8-AE058B388F99}" destId="{90DD5E33-7D52-45CD-A617-11CA618592E9}" srcOrd="0" destOrd="0" presId="urn:microsoft.com/office/officeart/2005/8/layout/chevron2"/>
    <dgm:cxn modelId="{94B51AD6-DF32-43ED-8723-D1DE3880B31E}" type="presParOf" srcId="{BF851FB7-8C2E-45AC-9AFE-577ACFD4D242}" destId="{679CC3D7-64E1-424C-923F-A94CA56D6D24}" srcOrd="0" destOrd="0" presId="urn:microsoft.com/office/officeart/2005/8/layout/chevron2"/>
    <dgm:cxn modelId="{C9CEF735-DACA-4F13-A3FD-A42DD538969E}" type="presParOf" srcId="{679CC3D7-64E1-424C-923F-A94CA56D6D24}" destId="{32A2FE6D-0917-475E-A17E-F1FED96ACE6E}" srcOrd="0" destOrd="0" presId="urn:microsoft.com/office/officeart/2005/8/layout/chevron2"/>
    <dgm:cxn modelId="{735F2F0A-0CD2-4736-BE54-81CEDFD27FD5}" type="presParOf" srcId="{679CC3D7-64E1-424C-923F-A94CA56D6D24}" destId="{B8D2ABC6-8EC2-4803-8B3C-118D142C1C5A}" srcOrd="1" destOrd="0" presId="urn:microsoft.com/office/officeart/2005/8/layout/chevron2"/>
    <dgm:cxn modelId="{6F5E160D-F079-4DEA-B6A5-49FBC225C397}" type="presParOf" srcId="{BF851FB7-8C2E-45AC-9AFE-577ACFD4D242}" destId="{C8829E7F-F84A-4A41-843B-C1E6330E959A}" srcOrd="1" destOrd="0" presId="urn:microsoft.com/office/officeart/2005/8/layout/chevron2"/>
    <dgm:cxn modelId="{8D98A741-5550-4ED4-8658-0501A949B267}" type="presParOf" srcId="{BF851FB7-8C2E-45AC-9AFE-577ACFD4D242}" destId="{B50D6733-CD22-4AF5-8F5F-4DC4AFE23B05}" srcOrd="2" destOrd="0" presId="urn:microsoft.com/office/officeart/2005/8/layout/chevron2"/>
    <dgm:cxn modelId="{637124E1-8D9F-46B7-AC78-C5509934F041}" type="presParOf" srcId="{B50D6733-CD22-4AF5-8F5F-4DC4AFE23B05}" destId="{A75D6390-8F64-4FEB-91F2-7846948B160F}" srcOrd="0" destOrd="0" presId="urn:microsoft.com/office/officeart/2005/8/layout/chevron2"/>
    <dgm:cxn modelId="{8007C474-DB73-4695-BFAB-5D41095D289D}" type="presParOf" srcId="{B50D6733-CD22-4AF5-8F5F-4DC4AFE23B05}" destId="{90DD5E33-7D52-45CD-A617-11CA618592E9}" srcOrd="1" destOrd="0" presId="urn:microsoft.com/office/officeart/2005/8/layout/chevron2"/>
    <dgm:cxn modelId="{291569F4-CB94-47A7-8A4E-91189086BDB0}" type="presParOf" srcId="{BF851FB7-8C2E-45AC-9AFE-577ACFD4D242}" destId="{57AC47B4-409C-4D08-AECB-94C38B5D9A00}" srcOrd="3" destOrd="0" presId="urn:microsoft.com/office/officeart/2005/8/layout/chevron2"/>
    <dgm:cxn modelId="{4E088AEC-869C-4342-9B10-5D29AFA8006E}" type="presParOf" srcId="{BF851FB7-8C2E-45AC-9AFE-577ACFD4D242}" destId="{D1C362D9-F7DF-4E55-B847-743E754A7451}" srcOrd="4" destOrd="0" presId="urn:microsoft.com/office/officeart/2005/8/layout/chevron2"/>
    <dgm:cxn modelId="{58527790-F98C-429B-90FE-332AC9A2824D}" type="presParOf" srcId="{D1C362D9-F7DF-4E55-B847-743E754A7451}" destId="{547F3167-F01F-42C0-BDE3-5948DF257015}" srcOrd="0" destOrd="0" presId="urn:microsoft.com/office/officeart/2005/8/layout/chevron2"/>
    <dgm:cxn modelId="{9E9AE8C0-1AE2-40A1-B4CD-C0DDFA95C8CE}" type="presParOf" srcId="{D1C362D9-F7DF-4E55-B847-743E754A7451}" destId="{EB4ED180-2039-46D1-AE39-09186B51FDB3}" srcOrd="1" destOrd="0" presId="urn:microsoft.com/office/officeart/2005/8/layout/chevron2"/>
    <dgm:cxn modelId="{F2B2839A-175B-4D2F-B061-D20D44C51CD7}" type="presParOf" srcId="{BF851FB7-8C2E-45AC-9AFE-577ACFD4D242}" destId="{F521BCD5-2179-4C89-9DE4-30C850C5EA2D}" srcOrd="5" destOrd="0" presId="urn:microsoft.com/office/officeart/2005/8/layout/chevron2"/>
    <dgm:cxn modelId="{33FC390C-18B4-4CAB-98F4-FC793A914B55}" type="presParOf" srcId="{BF851FB7-8C2E-45AC-9AFE-577ACFD4D242}" destId="{C59480FB-C038-4DA5-A572-AE0D354A41BB}" srcOrd="6" destOrd="0" presId="urn:microsoft.com/office/officeart/2005/8/layout/chevron2"/>
    <dgm:cxn modelId="{A4006611-35AC-4414-A837-608140044F4A}" type="presParOf" srcId="{C59480FB-C038-4DA5-A572-AE0D354A41BB}" destId="{D8065EC4-A032-4B9A-8ECB-32FB33561403}" srcOrd="0" destOrd="0" presId="urn:microsoft.com/office/officeart/2005/8/layout/chevron2"/>
    <dgm:cxn modelId="{6F940673-FA5A-4224-859B-714D39FC00F7}" type="presParOf" srcId="{C59480FB-C038-4DA5-A572-AE0D354A41BB}" destId="{9E2CA5DD-91E3-4F36-811C-A6735478BE5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2A2FE6D-0917-475E-A17E-F1FED96ACE6E}">
      <dsp:nvSpPr>
        <dsp:cNvPr id="0" name=""/>
        <dsp:cNvSpPr/>
      </dsp:nvSpPr>
      <dsp:spPr>
        <a:xfrm rot="5400000">
          <a:off x="-169068" y="169670"/>
          <a:ext cx="1127124" cy="7889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1</a:t>
          </a:r>
          <a:endParaRPr lang="ru-RU" sz="2200" kern="1200" dirty="0"/>
        </a:p>
      </dsp:txBody>
      <dsp:txXfrm rot="5400000">
        <a:off x="-169068" y="169670"/>
        <a:ext cx="1127124" cy="788987"/>
      </dsp:txXfrm>
    </dsp:sp>
    <dsp:sp modelId="{B8D2ABC6-8EC2-4803-8B3C-118D142C1C5A}">
      <dsp:nvSpPr>
        <dsp:cNvPr id="0" name=""/>
        <dsp:cNvSpPr/>
      </dsp:nvSpPr>
      <dsp:spPr>
        <a:xfrm rot="5400000">
          <a:off x="4492674" y="-3703085"/>
          <a:ext cx="732631" cy="814000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>
              <a:solidFill>
                <a:schemeClr val="accent3"/>
              </a:solidFill>
            </a:rPr>
            <a:t>Деятельность по осуществлению федерального государственного контроля (надзора) и предоставлению государственных услуг</a:t>
          </a:r>
          <a:endParaRPr lang="ru-RU" sz="2100" kern="1200" dirty="0">
            <a:solidFill>
              <a:schemeClr val="accent3"/>
            </a:solidFill>
          </a:endParaRPr>
        </a:p>
      </dsp:txBody>
      <dsp:txXfrm rot="5400000">
        <a:off x="4492674" y="-3703085"/>
        <a:ext cx="732631" cy="8140004"/>
      </dsp:txXfrm>
    </dsp:sp>
    <dsp:sp modelId="{A75D6390-8F64-4FEB-91F2-7846948B160F}">
      <dsp:nvSpPr>
        <dsp:cNvPr id="0" name=""/>
        <dsp:cNvSpPr/>
      </dsp:nvSpPr>
      <dsp:spPr>
        <a:xfrm rot="5400000">
          <a:off x="-169068" y="1148227"/>
          <a:ext cx="1127124" cy="7889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2</a:t>
          </a:r>
          <a:endParaRPr lang="ru-RU" sz="2200" kern="1200" dirty="0"/>
        </a:p>
      </dsp:txBody>
      <dsp:txXfrm rot="5400000">
        <a:off x="-169068" y="1148227"/>
        <a:ext cx="1127124" cy="788987"/>
      </dsp:txXfrm>
    </dsp:sp>
    <dsp:sp modelId="{90DD5E33-7D52-45CD-A617-11CA618592E9}">
      <dsp:nvSpPr>
        <dsp:cNvPr id="0" name=""/>
        <dsp:cNvSpPr/>
      </dsp:nvSpPr>
      <dsp:spPr>
        <a:xfrm rot="5400000">
          <a:off x="4492674" y="-2724527"/>
          <a:ext cx="732631" cy="814000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>
              <a:solidFill>
                <a:schemeClr val="accent3"/>
              </a:solidFill>
            </a:rPr>
            <a:t>Деятельность по обеспечению безопасности среды обитания для здоровья человека</a:t>
          </a:r>
          <a:endParaRPr lang="ru-RU" sz="2100" kern="1200" dirty="0">
            <a:solidFill>
              <a:schemeClr val="accent3"/>
            </a:solidFill>
          </a:endParaRPr>
        </a:p>
      </dsp:txBody>
      <dsp:txXfrm rot="5400000">
        <a:off x="4492674" y="-2724527"/>
        <a:ext cx="732631" cy="8140004"/>
      </dsp:txXfrm>
    </dsp:sp>
    <dsp:sp modelId="{547F3167-F01F-42C0-BDE3-5948DF257015}">
      <dsp:nvSpPr>
        <dsp:cNvPr id="0" name=""/>
        <dsp:cNvSpPr/>
      </dsp:nvSpPr>
      <dsp:spPr>
        <a:xfrm rot="5400000">
          <a:off x="-169068" y="2126784"/>
          <a:ext cx="1127124" cy="7889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3</a:t>
          </a:r>
          <a:endParaRPr lang="ru-RU" sz="2200" kern="1200" dirty="0"/>
        </a:p>
      </dsp:txBody>
      <dsp:txXfrm rot="5400000">
        <a:off x="-169068" y="2126784"/>
        <a:ext cx="1127124" cy="788987"/>
      </dsp:txXfrm>
    </dsp:sp>
    <dsp:sp modelId="{EB4ED180-2039-46D1-AE39-09186B51FDB3}">
      <dsp:nvSpPr>
        <dsp:cNvPr id="0" name=""/>
        <dsp:cNvSpPr/>
      </dsp:nvSpPr>
      <dsp:spPr>
        <a:xfrm rot="5400000">
          <a:off x="4492674" y="-1745970"/>
          <a:ext cx="732631" cy="814000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>
              <a:solidFill>
                <a:schemeClr val="accent3"/>
              </a:solidFill>
            </a:rPr>
            <a:t>Деятельность по проведению санитарно-противоэпидемических (профилактических) мероприятий</a:t>
          </a:r>
          <a:endParaRPr lang="ru-RU" sz="2100" kern="1200" dirty="0">
            <a:solidFill>
              <a:schemeClr val="accent3"/>
            </a:solidFill>
          </a:endParaRPr>
        </a:p>
      </dsp:txBody>
      <dsp:txXfrm rot="5400000">
        <a:off x="4492674" y="-1745970"/>
        <a:ext cx="732631" cy="8140004"/>
      </dsp:txXfrm>
    </dsp:sp>
    <dsp:sp modelId="{D8065EC4-A032-4B9A-8ECB-32FB33561403}">
      <dsp:nvSpPr>
        <dsp:cNvPr id="0" name=""/>
        <dsp:cNvSpPr/>
      </dsp:nvSpPr>
      <dsp:spPr>
        <a:xfrm rot="5400000">
          <a:off x="-169068" y="3105342"/>
          <a:ext cx="1127124" cy="7889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4</a:t>
          </a:r>
          <a:endParaRPr lang="ru-RU" sz="2200" kern="1200" dirty="0"/>
        </a:p>
      </dsp:txBody>
      <dsp:txXfrm rot="5400000">
        <a:off x="-169068" y="3105342"/>
        <a:ext cx="1127124" cy="788987"/>
      </dsp:txXfrm>
    </dsp:sp>
    <dsp:sp modelId="{9E2CA5DD-91E3-4F36-811C-A6735478BE5F}">
      <dsp:nvSpPr>
        <dsp:cNvPr id="0" name=""/>
        <dsp:cNvSpPr/>
      </dsp:nvSpPr>
      <dsp:spPr>
        <a:xfrm rot="5400000">
          <a:off x="4492674" y="-767412"/>
          <a:ext cx="732631" cy="814000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>
              <a:solidFill>
                <a:schemeClr val="accent3"/>
              </a:solidFill>
            </a:rPr>
            <a:t>Защита прав потребителей</a:t>
          </a:r>
          <a:endParaRPr lang="ru-RU" sz="2100" kern="1200" dirty="0">
            <a:solidFill>
              <a:schemeClr val="accent3"/>
            </a:solidFill>
          </a:endParaRPr>
        </a:p>
      </dsp:txBody>
      <dsp:txXfrm rot="5400000">
        <a:off x="4492674" y="-767412"/>
        <a:ext cx="732631" cy="81400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1C91E2-0651-4B77-B08F-2BA25B0BC52A}" type="datetimeFigureOut">
              <a:rPr lang="ru-RU" smtClean="0"/>
              <a:pPr/>
              <a:t>21.10.2024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9A8EE3-96B5-4530-9D6F-3AD10EFDF5D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97E51-BD11-4514-9E1F-EA16B3B872AF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27342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00206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88286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296" tIns="45648" rIns="91296" bIns="45648" rtlCol="0" anchor="ctr">
            <a:normAutofit/>
          </a:bodyPr>
          <a:lstStyle>
            <a:lvl1pPr>
              <a:defRPr lang="ru-RU" b="1" dirty="0"/>
            </a:lvl1pPr>
          </a:lstStyle>
          <a:p>
            <a:pPr lvl="0">
              <a:lnSpc>
                <a:spcPct val="80000"/>
              </a:lnSpc>
            </a:pPr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vert="horz" lIns="91296" tIns="45648" rIns="91296" bIns="45648" rtlCol="0">
            <a:normAutofit/>
          </a:bodyPr>
          <a:lstStyle>
            <a:lvl1pPr>
              <a:defRPr lang="ru-RU" dirty="0" smtClean="0"/>
            </a:lvl1pPr>
            <a:lvl2pPr>
              <a:defRPr lang="ru-RU" dirty="0" smtClean="0"/>
            </a:lvl2pPr>
            <a:lvl3pPr>
              <a:defRPr lang="ru-RU" dirty="0" smtClean="0"/>
            </a:lvl3pPr>
            <a:lvl4pPr>
              <a:defRPr lang="ru-RU" dirty="0" smtClean="0"/>
            </a:lvl4pPr>
          </a:lstStyle>
          <a:p>
            <a:pPr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dirty="0"/>
              <a:t>Образец текста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dirty="0"/>
              <a:t>Второй уровень</a:t>
            </a:r>
          </a:p>
          <a:p>
            <a:pPr lvl="2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dirty="0"/>
              <a:t>Третий уровень</a:t>
            </a:r>
          </a:p>
          <a:p>
            <a:pPr lvl="3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="" xmlns:p14="http://schemas.microsoft.com/office/powerpoint/2010/main" val="3320364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296" tIns="45648" rIns="91296" bIns="45648" rtlCol="0" anchor="ctr">
            <a:normAutofit/>
          </a:bodyPr>
          <a:lstStyle>
            <a:lvl1pPr>
              <a:defRPr lang="ru-RU" b="1" dirty="0"/>
            </a:lvl1pPr>
          </a:lstStyle>
          <a:p>
            <a:pPr lvl="0">
              <a:lnSpc>
                <a:spcPct val="80000"/>
              </a:lnSpc>
            </a:pPr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7" name="Объект 1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7" y="4011910"/>
            <a:ext cx="936105" cy="1098122"/>
          </a:xfrm>
          <a:prstGeom prst="rect">
            <a:avLst/>
          </a:prstGeom>
          <a:ln>
            <a:noFill/>
          </a:ln>
        </p:spPr>
      </p:pic>
      <p:grpSp>
        <p:nvGrpSpPr>
          <p:cNvPr id="8" name="Группа 7"/>
          <p:cNvGrpSpPr/>
          <p:nvPr/>
        </p:nvGrpSpPr>
        <p:grpSpPr>
          <a:xfrm>
            <a:off x="268607" y="1063304"/>
            <a:ext cx="8606793" cy="83041"/>
            <a:chOff x="395536" y="2204864"/>
            <a:chExt cx="8606793" cy="110721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395536" y="2204864"/>
              <a:ext cx="8390769" cy="0"/>
            </a:xfrm>
            <a:prstGeom prst="line">
              <a:avLst/>
            </a:prstGeom>
            <a:ln w="57150">
              <a:solidFill>
                <a:srgbClr val="009D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6986105" y="2315585"/>
              <a:ext cx="2016224" cy="0"/>
            </a:xfrm>
            <a:prstGeom prst="line">
              <a:avLst/>
            </a:prstGeom>
            <a:ln w="57150">
              <a:solidFill>
                <a:srgbClr val="A61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="" xmlns:p14="http://schemas.microsoft.com/office/powerpoint/2010/main" val="1064433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251522" y="1860455"/>
            <a:ext cx="8606793" cy="83041"/>
            <a:chOff x="395536" y="2204864"/>
            <a:chExt cx="8606793" cy="110721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395536" y="2204864"/>
              <a:ext cx="8390769" cy="0"/>
            </a:xfrm>
            <a:prstGeom prst="line">
              <a:avLst/>
            </a:prstGeom>
            <a:ln w="57150">
              <a:solidFill>
                <a:srgbClr val="009D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6986105" y="2315585"/>
              <a:ext cx="2016224" cy="0"/>
            </a:xfrm>
            <a:prstGeom prst="line">
              <a:avLst/>
            </a:prstGeom>
            <a:ln w="57150">
              <a:solidFill>
                <a:srgbClr val="A61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Прямоугольник 10"/>
          <p:cNvSpPr/>
          <p:nvPr userDrawn="1"/>
        </p:nvSpPr>
        <p:spPr>
          <a:xfrm>
            <a:off x="1259632" y="1113588"/>
            <a:ext cx="6552728" cy="2538282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296" tIns="45648" rIns="91296" bIns="45648" rtlCol="0" anchor="ctr"/>
          <a:lstStyle/>
          <a:p>
            <a:pPr algn="ctr" defTabSz="912780">
              <a:lnSpc>
                <a:spcPct val="80000"/>
              </a:lnSpc>
            </a:pPr>
            <a:endParaRPr lang="ru-RU" sz="5400" b="1" dirty="0">
              <a:solidFill>
                <a:srgbClr val="009DC4"/>
              </a:solidFill>
              <a:latin typeface="Verdana" pitchFamily="34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1547664" y="1275608"/>
            <a:ext cx="6624736" cy="584775"/>
          </a:xfrm>
          <a:prstGeom prst="rect">
            <a:avLst/>
          </a:prstGeom>
          <a:noFill/>
        </p:spPr>
        <p:txBody>
          <a:bodyPr wrap="square" lIns="91296" tIns="45648" rIns="91296" bIns="45648" rtlCol="0">
            <a:spAutoFit/>
          </a:bodyPr>
          <a:lstStyle/>
          <a:p>
            <a:pPr defTabSz="912780"/>
            <a:endParaRPr lang="ru-RU" sz="3200" dirty="0">
              <a:solidFill>
                <a:srgbClr val="009DC4"/>
              </a:solidFill>
            </a:endParaRPr>
          </a:p>
        </p:txBody>
      </p:sp>
      <p:graphicFrame>
        <p:nvGraphicFramePr>
          <p:cNvPr id="4" name="Схема 3"/>
          <p:cNvGraphicFramePr/>
          <p:nvPr userDrawn="1">
            <p:extLst>
              <p:ext uri="{D42A27DB-BD31-4B8C-83A1-F6EECF244321}">
                <p14:modId xmlns="" xmlns:p14="http://schemas.microsoft.com/office/powerpoint/2010/main" val="2544696341"/>
              </p:ext>
            </p:extLst>
          </p:nvPr>
        </p:nvGraphicFramePr>
        <p:xfrm>
          <a:off x="192850" y="555527"/>
          <a:ext cx="8627622" cy="4408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2224032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627641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296" tIns="45648" rIns="91296" bIns="45648" rtlCol="0" anchor="ctr">
            <a:normAutofit/>
          </a:bodyPr>
          <a:lstStyle>
            <a:lvl1pPr>
              <a:defRPr lang="ru-RU" b="1" dirty="0"/>
            </a:lvl1pPr>
          </a:lstStyle>
          <a:p>
            <a:pPr lvl="0">
              <a:lnSpc>
                <a:spcPct val="80000"/>
              </a:lnSpc>
            </a:pPr>
            <a:r>
              <a:rPr lang="ru-RU" dirty="0"/>
              <a:t>Образец заголовка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268607" y="1063304"/>
            <a:ext cx="8606793" cy="83041"/>
            <a:chOff x="395536" y="2204864"/>
            <a:chExt cx="8606793" cy="110721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395536" y="2204864"/>
              <a:ext cx="8390769" cy="0"/>
            </a:xfrm>
            <a:prstGeom prst="line">
              <a:avLst/>
            </a:prstGeom>
            <a:ln w="57150">
              <a:solidFill>
                <a:srgbClr val="009D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6986105" y="2315585"/>
              <a:ext cx="2016224" cy="0"/>
            </a:xfrm>
            <a:prstGeom prst="line">
              <a:avLst/>
            </a:prstGeom>
            <a:ln w="57150">
              <a:solidFill>
                <a:srgbClr val="A61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="" xmlns:p14="http://schemas.microsoft.com/office/powerpoint/2010/main" val="29561694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1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7" y="4011910"/>
            <a:ext cx="936105" cy="109812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4012973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 slide layout">
    <p:bg>
      <p:bgPr>
        <a:gradFill flip="none" rotWithShape="1">
          <a:gsLst>
            <a:gs pos="0">
              <a:schemeClr val="accent1"/>
            </a:gs>
            <a:gs pos="27000">
              <a:schemeClr val="accent1">
                <a:lumMod val="70000"/>
                <a:lumOff val="30000"/>
              </a:schemeClr>
            </a:gs>
            <a:gs pos="50000">
              <a:schemeClr val="accent1">
                <a:lumMod val="60000"/>
                <a:lumOff val="40000"/>
              </a:schemeClr>
            </a:gs>
            <a:gs pos="73000">
              <a:schemeClr val="accent1">
                <a:lumMod val="70000"/>
                <a:lumOff val="30000"/>
              </a:schemeClr>
            </a:gs>
            <a:gs pos="100000">
              <a:schemeClr val="accent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" name="Group 623">
            <a:extLst>
              <a:ext uri="{FF2B5EF4-FFF2-40B4-BE49-F238E27FC236}">
                <a16:creationId xmlns:a16="http://schemas.microsoft.com/office/drawing/2014/main" xmlns="" id="{200A4E63-D72F-485E-A519-177A878738CC}"/>
              </a:ext>
            </a:extLst>
          </p:cNvPr>
          <p:cNvGrpSpPr/>
          <p:nvPr userDrawn="1"/>
        </p:nvGrpSpPr>
        <p:grpSpPr>
          <a:xfrm>
            <a:off x="-74235" y="-78261"/>
            <a:ext cx="9306190" cy="5284082"/>
            <a:chOff x="-98982" y="-104349"/>
            <a:chExt cx="12408253" cy="7045442"/>
          </a:xfrm>
          <a:solidFill>
            <a:schemeClr val="bg1">
              <a:alpha val="15000"/>
            </a:schemeClr>
          </a:solidFill>
        </p:grpSpPr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xmlns="" id="{BBB6E2EF-B8C3-46E4-A8F8-86AA28D6AD3B}"/>
                </a:ext>
              </a:extLst>
            </p:cNvPr>
            <p:cNvCxnSpPr>
              <a:cxnSpLocks/>
              <a:stCxn id="278" idx="7"/>
              <a:endCxn id="276" idx="2"/>
            </p:cNvCxnSpPr>
            <p:nvPr userDrawn="1"/>
          </p:nvCxnSpPr>
          <p:spPr>
            <a:xfrm>
              <a:off x="1584504" y="1905029"/>
              <a:ext cx="1703016" cy="9444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xmlns="" id="{786F963C-63A5-4D12-814C-8EAA75A388DC}"/>
                </a:ext>
              </a:extLst>
            </p:cNvPr>
            <p:cNvCxnSpPr>
              <a:cxnSpLocks/>
              <a:stCxn id="276" idx="4"/>
              <a:endCxn id="298" idx="1"/>
            </p:cNvCxnSpPr>
            <p:nvPr userDrawn="1"/>
          </p:nvCxnSpPr>
          <p:spPr>
            <a:xfrm flipV="1">
              <a:off x="3427782" y="2205662"/>
              <a:ext cx="482924" cy="57007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xmlns="" id="{A2491AAA-289A-4222-9F5E-85C4D7DA468E}"/>
                </a:ext>
              </a:extLst>
            </p:cNvPr>
            <p:cNvCxnSpPr>
              <a:cxnSpLocks/>
              <a:stCxn id="281" idx="2"/>
              <a:endCxn id="296" idx="6"/>
            </p:cNvCxnSpPr>
            <p:nvPr userDrawn="1"/>
          </p:nvCxnSpPr>
          <p:spPr>
            <a:xfrm flipH="1">
              <a:off x="4004116" y="998896"/>
              <a:ext cx="1032867" cy="4144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xmlns="" id="{6FE73F20-D398-406F-92B1-9E75831A8D08}"/>
                </a:ext>
              </a:extLst>
            </p:cNvPr>
            <p:cNvCxnSpPr>
              <a:cxnSpLocks/>
              <a:stCxn id="298" idx="5"/>
              <a:endCxn id="281" idx="1"/>
            </p:cNvCxnSpPr>
            <p:nvPr userDrawn="1"/>
          </p:nvCxnSpPr>
          <p:spPr>
            <a:xfrm flipV="1">
              <a:off x="4016342" y="1082390"/>
              <a:ext cx="1055225" cy="10176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xmlns="" id="{A0933187-CE14-4EF2-9C71-90F0DD6CA0E8}"/>
                </a:ext>
              </a:extLst>
            </p:cNvPr>
            <p:cNvCxnSpPr>
              <a:cxnSpLocks/>
              <a:stCxn id="276" idx="5"/>
              <a:endCxn id="297" idx="1"/>
            </p:cNvCxnSpPr>
            <p:nvPr userDrawn="1"/>
          </p:nvCxnSpPr>
          <p:spPr>
            <a:xfrm flipV="1">
              <a:off x="3493690" y="2247314"/>
              <a:ext cx="1466461" cy="58328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xmlns="" id="{6836300F-D5C8-4342-8BF8-30E4A6E3F160}"/>
                </a:ext>
              </a:extLst>
            </p:cNvPr>
            <p:cNvCxnSpPr>
              <a:cxnSpLocks/>
              <a:stCxn id="281" idx="0"/>
              <a:endCxn id="297" idx="4"/>
            </p:cNvCxnSpPr>
            <p:nvPr userDrawn="1"/>
          </p:nvCxnSpPr>
          <p:spPr>
            <a:xfrm flipH="1">
              <a:off x="5012969" y="1116974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xmlns="" id="{2295EC29-3C09-451D-BCB5-073161CBC9D9}"/>
                </a:ext>
              </a:extLst>
            </p:cNvPr>
            <p:cNvCxnSpPr>
              <a:cxnSpLocks/>
              <a:stCxn id="298" idx="3"/>
              <a:endCxn id="296" idx="0"/>
            </p:cNvCxnSpPr>
            <p:nvPr userDrawn="1"/>
          </p:nvCxnSpPr>
          <p:spPr>
            <a:xfrm flipH="1" flipV="1">
              <a:off x="3892072" y="1525433"/>
              <a:ext cx="18633" cy="5745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xmlns="" id="{127FE7AB-3506-4332-AEC9-4C656BB6DFDC}"/>
                </a:ext>
              </a:extLst>
            </p:cNvPr>
            <p:cNvCxnSpPr>
              <a:cxnSpLocks/>
              <a:stCxn id="442" idx="7"/>
              <a:endCxn id="283" idx="1"/>
            </p:cNvCxnSpPr>
            <p:nvPr userDrawn="1"/>
          </p:nvCxnSpPr>
          <p:spPr>
            <a:xfrm flipV="1">
              <a:off x="5140075" y="2350975"/>
              <a:ext cx="1066308" cy="5527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xmlns="" id="{A4B07AF8-DC7B-4F9D-A234-D8E4E2221F9C}"/>
                </a:ext>
              </a:extLst>
            </p:cNvPr>
            <p:cNvCxnSpPr>
              <a:cxnSpLocks/>
              <a:stCxn id="281" idx="7"/>
              <a:endCxn id="283" idx="3"/>
            </p:cNvCxnSpPr>
            <p:nvPr userDrawn="1"/>
          </p:nvCxnSpPr>
          <p:spPr>
            <a:xfrm>
              <a:off x="5238555" y="1082390"/>
              <a:ext cx="967828" cy="11101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xmlns="" id="{63FE0388-AE95-4F1C-90B7-2783896E9BF1}"/>
                </a:ext>
              </a:extLst>
            </p:cNvPr>
            <p:cNvCxnSpPr>
              <a:cxnSpLocks/>
              <a:stCxn id="280" idx="3"/>
            </p:cNvCxnSpPr>
            <p:nvPr userDrawn="1"/>
          </p:nvCxnSpPr>
          <p:spPr>
            <a:xfrm flipH="1" flipV="1">
              <a:off x="3211650" y="18443"/>
              <a:ext cx="498790" cy="58289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xmlns="" id="{E22C6015-7AB7-4B2B-BA21-9F01C02587F2}"/>
                </a:ext>
              </a:extLst>
            </p:cNvPr>
            <p:cNvCxnSpPr>
              <a:cxnSpLocks/>
              <a:stCxn id="298" idx="6"/>
              <a:endCxn id="297" idx="2"/>
            </p:cNvCxnSpPr>
            <p:nvPr userDrawn="1"/>
          </p:nvCxnSpPr>
          <p:spPr>
            <a:xfrm>
              <a:off x="4038220" y="2152844"/>
              <a:ext cx="900054" cy="416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xmlns="" id="{D019A150-3322-48A9-A7F1-73F29FC0C4C3}"/>
                </a:ext>
              </a:extLst>
            </p:cNvPr>
            <p:cNvCxnSpPr>
              <a:cxnSpLocks/>
              <a:stCxn id="280" idx="0"/>
              <a:endCxn id="296" idx="4"/>
            </p:cNvCxnSpPr>
            <p:nvPr userDrawn="1"/>
          </p:nvCxnSpPr>
          <p:spPr>
            <a:xfrm>
              <a:off x="3789668" y="792604"/>
              <a:ext cx="102405" cy="5087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xmlns="" id="{65D7E85A-7160-462D-A5C4-B6F08E1F3D14}"/>
                </a:ext>
              </a:extLst>
            </p:cNvPr>
            <p:cNvCxnSpPr>
              <a:cxnSpLocks/>
              <a:stCxn id="297" idx="6"/>
              <a:endCxn id="283" idx="2"/>
            </p:cNvCxnSpPr>
            <p:nvPr userDrawn="1"/>
          </p:nvCxnSpPr>
          <p:spPr>
            <a:xfrm>
              <a:off x="5087665" y="2194496"/>
              <a:ext cx="1085901" cy="772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xmlns="" id="{D371A1AC-99BF-4F22-B90C-BFF6342E05FA}"/>
                </a:ext>
              </a:extLst>
            </p:cNvPr>
            <p:cNvCxnSpPr>
              <a:cxnSpLocks/>
              <a:stCxn id="282" idx="0"/>
              <a:endCxn id="283" idx="4"/>
            </p:cNvCxnSpPr>
            <p:nvPr userDrawn="1"/>
          </p:nvCxnSpPr>
          <p:spPr>
            <a:xfrm>
              <a:off x="6243041" y="1291086"/>
              <a:ext cx="42569" cy="868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xmlns="" id="{E833196E-FC78-4139-8413-4DB1AF7637D4}"/>
                </a:ext>
              </a:extLst>
            </p:cNvPr>
            <p:cNvCxnSpPr>
              <a:cxnSpLocks/>
              <a:stCxn id="285" idx="1"/>
              <a:endCxn id="283" idx="5"/>
            </p:cNvCxnSpPr>
            <p:nvPr userDrawn="1"/>
          </p:nvCxnSpPr>
          <p:spPr>
            <a:xfrm flipH="1">
              <a:off x="6364837" y="570689"/>
              <a:ext cx="1332558" cy="162183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xmlns="" id="{170C7CE7-E73F-487C-B1E9-7F335E9CFA05}"/>
                </a:ext>
              </a:extLst>
            </p:cNvPr>
            <p:cNvCxnSpPr>
              <a:cxnSpLocks/>
              <a:stCxn id="285" idx="0"/>
              <a:endCxn id="284" idx="4"/>
            </p:cNvCxnSpPr>
            <p:nvPr userDrawn="1"/>
          </p:nvCxnSpPr>
          <p:spPr>
            <a:xfrm flipH="1">
              <a:off x="7737803" y="592567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xmlns="" id="{B1EEA054-E237-4786-A34B-930BB30D233C}"/>
                </a:ext>
              </a:extLst>
            </p:cNvPr>
            <p:cNvCxnSpPr>
              <a:cxnSpLocks/>
              <a:stCxn id="284" idx="2"/>
              <a:endCxn id="283" idx="6"/>
            </p:cNvCxnSpPr>
            <p:nvPr userDrawn="1"/>
          </p:nvCxnSpPr>
          <p:spPr>
            <a:xfrm flipH="1">
              <a:off x="6397654" y="1722181"/>
              <a:ext cx="1228105" cy="5495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xmlns="" id="{CC71DA0A-07D6-45F7-8084-47698FFF67E9}"/>
                </a:ext>
              </a:extLst>
            </p:cNvPr>
            <p:cNvCxnSpPr>
              <a:cxnSpLocks/>
              <a:stCxn id="284" idx="7"/>
              <a:endCxn id="567" idx="5"/>
            </p:cNvCxnSpPr>
            <p:nvPr userDrawn="1"/>
          </p:nvCxnSpPr>
          <p:spPr>
            <a:xfrm>
              <a:off x="7817030" y="1801408"/>
              <a:ext cx="1649913" cy="11052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xmlns="" id="{045C2A01-8B23-44B9-B83F-F1D6A9BA86C4}"/>
                </a:ext>
              </a:extLst>
            </p:cNvPr>
            <p:cNvCxnSpPr>
              <a:cxnSpLocks/>
              <a:stCxn id="284" idx="6"/>
              <a:endCxn id="291" idx="2"/>
            </p:cNvCxnSpPr>
            <p:nvPr userDrawn="1"/>
          </p:nvCxnSpPr>
          <p:spPr>
            <a:xfrm flipV="1">
              <a:off x="7849847" y="1627721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xmlns="" id="{B510B095-0440-4B7E-92EB-D6737995E8A8}"/>
                </a:ext>
              </a:extLst>
            </p:cNvPr>
            <p:cNvCxnSpPr>
              <a:cxnSpLocks/>
              <a:stCxn id="291" idx="7"/>
              <a:endCxn id="292" idx="3"/>
            </p:cNvCxnSpPr>
            <p:nvPr userDrawn="1"/>
          </p:nvCxnSpPr>
          <p:spPr>
            <a:xfrm>
              <a:off x="9385903" y="1706948"/>
              <a:ext cx="910362" cy="8460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xmlns="" id="{EFFD8AA1-E7CB-447D-98A3-66137B20A633}"/>
                </a:ext>
              </a:extLst>
            </p:cNvPr>
            <p:cNvCxnSpPr>
              <a:cxnSpLocks/>
              <a:stCxn id="277" idx="0"/>
              <a:endCxn id="276" idx="3"/>
            </p:cNvCxnSpPr>
            <p:nvPr userDrawn="1"/>
          </p:nvCxnSpPr>
          <p:spPr>
            <a:xfrm>
              <a:off x="2865686" y="1745404"/>
              <a:ext cx="476698" cy="10381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xmlns="" id="{DA2D1BEE-246E-4A63-B4F3-1ACF68DE5BC3}"/>
                </a:ext>
              </a:extLst>
            </p:cNvPr>
            <p:cNvCxnSpPr>
              <a:cxnSpLocks/>
              <a:stCxn id="296" idx="2"/>
              <a:endCxn id="277" idx="6"/>
            </p:cNvCxnSpPr>
            <p:nvPr userDrawn="1"/>
          </p:nvCxnSpPr>
          <p:spPr>
            <a:xfrm flipH="1">
              <a:off x="2983764" y="1413389"/>
              <a:ext cx="796264" cy="21393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xmlns="" id="{536D4822-3EDF-4B16-8098-5EF29AFBF70F}"/>
                </a:ext>
              </a:extLst>
            </p:cNvPr>
            <p:cNvCxnSpPr>
              <a:cxnSpLocks/>
              <a:stCxn id="280" idx="1"/>
              <a:endCxn id="277" idx="5"/>
            </p:cNvCxnSpPr>
            <p:nvPr userDrawn="1"/>
          </p:nvCxnSpPr>
          <p:spPr>
            <a:xfrm flipH="1">
              <a:off x="2949180" y="759787"/>
              <a:ext cx="761261" cy="7840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xmlns="" id="{1CB10847-0F2B-4FB3-87E7-573F0E20EEAA}"/>
                </a:ext>
              </a:extLst>
            </p:cNvPr>
            <p:cNvCxnSpPr>
              <a:cxnSpLocks/>
              <a:stCxn id="279" idx="7"/>
              <a:endCxn id="277" idx="3"/>
            </p:cNvCxnSpPr>
            <p:nvPr userDrawn="1"/>
          </p:nvCxnSpPr>
          <p:spPr>
            <a:xfrm>
              <a:off x="2026273" y="811101"/>
              <a:ext cx="755920" cy="7327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xmlns="" id="{EAB8D0DC-8C02-42AF-9D7F-0081CE5BBCA3}"/>
                </a:ext>
              </a:extLst>
            </p:cNvPr>
            <p:cNvCxnSpPr>
              <a:cxnSpLocks/>
              <a:stCxn id="278" idx="6"/>
              <a:endCxn id="277" idx="2"/>
            </p:cNvCxnSpPr>
            <p:nvPr userDrawn="1"/>
          </p:nvCxnSpPr>
          <p:spPr>
            <a:xfrm flipV="1">
              <a:off x="1617321" y="1627326"/>
              <a:ext cx="1130287" cy="1984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xmlns="" id="{E699E9AD-1B29-460E-AC00-0F495400B060}"/>
                </a:ext>
              </a:extLst>
            </p:cNvPr>
            <p:cNvCxnSpPr>
              <a:cxnSpLocks/>
              <a:stCxn id="301" idx="7"/>
              <a:endCxn id="278" idx="3"/>
            </p:cNvCxnSpPr>
            <p:nvPr userDrawn="1"/>
          </p:nvCxnSpPr>
          <p:spPr>
            <a:xfrm>
              <a:off x="562732" y="991183"/>
              <a:ext cx="863318" cy="75539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xmlns="" id="{DDA9D8D8-CCF8-414B-BE3E-01EEE95E837B}"/>
                </a:ext>
              </a:extLst>
            </p:cNvPr>
            <p:cNvCxnSpPr>
              <a:cxnSpLocks/>
              <a:stCxn id="301" idx="6"/>
              <a:endCxn id="279" idx="2"/>
            </p:cNvCxnSpPr>
            <p:nvPr userDrawn="1"/>
          </p:nvCxnSpPr>
          <p:spPr>
            <a:xfrm flipV="1">
              <a:off x="584609" y="758283"/>
              <a:ext cx="1314149" cy="18008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xmlns="" id="{188BC668-8084-42EA-93A9-26EBBFEF1328}"/>
                </a:ext>
              </a:extLst>
            </p:cNvPr>
            <p:cNvCxnSpPr>
              <a:cxnSpLocks/>
              <a:stCxn id="301" idx="5"/>
            </p:cNvCxnSpPr>
            <p:nvPr userDrawn="1"/>
          </p:nvCxnSpPr>
          <p:spPr>
            <a:xfrm flipV="1">
              <a:off x="562732" y="7695"/>
              <a:ext cx="830501" cy="8778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xmlns="" id="{9D6E9A77-6167-47F9-96F5-DDB248990BBF}"/>
                </a:ext>
              </a:extLst>
            </p:cNvPr>
            <p:cNvCxnSpPr>
              <a:cxnSpLocks/>
              <a:stCxn id="279" idx="4"/>
            </p:cNvCxnSpPr>
            <p:nvPr userDrawn="1"/>
          </p:nvCxnSpPr>
          <p:spPr>
            <a:xfrm flipH="1" flipV="1">
              <a:off x="1913190" y="8940"/>
              <a:ext cx="60264" cy="6746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xmlns="" id="{F625B105-56C7-4A68-97E9-A6B00CE6001E}"/>
                </a:ext>
              </a:extLst>
            </p:cNvPr>
            <p:cNvCxnSpPr>
              <a:cxnSpLocks/>
              <a:stCxn id="279" idx="5"/>
            </p:cNvCxnSpPr>
            <p:nvPr userDrawn="1"/>
          </p:nvCxnSpPr>
          <p:spPr>
            <a:xfrm flipV="1">
              <a:off x="2026273" y="21571"/>
              <a:ext cx="969507" cy="6838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xmlns="" id="{803AA84C-3E1C-4E6C-84F6-DBC5AC2A25A2}"/>
                </a:ext>
              </a:extLst>
            </p:cNvPr>
            <p:cNvCxnSpPr>
              <a:cxnSpLocks/>
              <a:stCxn id="280" idx="5"/>
            </p:cNvCxnSpPr>
            <p:nvPr userDrawn="1"/>
          </p:nvCxnSpPr>
          <p:spPr>
            <a:xfrm flipV="1">
              <a:off x="3868895" y="-11241"/>
              <a:ext cx="430441" cy="6125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xmlns="" id="{5FA90964-4664-4663-813A-F89C30C7065F}"/>
                </a:ext>
              </a:extLst>
            </p:cNvPr>
            <p:cNvCxnSpPr>
              <a:cxnSpLocks/>
              <a:stCxn id="279" idx="6"/>
              <a:endCxn id="280" idx="2"/>
            </p:cNvCxnSpPr>
            <p:nvPr userDrawn="1"/>
          </p:nvCxnSpPr>
          <p:spPr>
            <a:xfrm flipV="1">
              <a:off x="2048150" y="680560"/>
              <a:ext cx="1629474" cy="7772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xmlns="" id="{4820CC6B-16CB-4644-B0EF-669591046E90}"/>
                </a:ext>
              </a:extLst>
            </p:cNvPr>
            <p:cNvCxnSpPr>
              <a:cxnSpLocks/>
              <a:stCxn id="280" idx="6"/>
              <a:endCxn id="281" idx="3"/>
            </p:cNvCxnSpPr>
            <p:nvPr userDrawn="1"/>
          </p:nvCxnSpPr>
          <p:spPr>
            <a:xfrm>
              <a:off x="3901712" y="680560"/>
              <a:ext cx="1169856" cy="234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xmlns="" id="{2110636A-3590-471B-8255-DC40DC8EC72F}"/>
                </a:ext>
              </a:extLst>
            </p:cNvPr>
            <p:cNvCxnSpPr>
              <a:cxnSpLocks/>
              <a:stCxn id="282" idx="2"/>
              <a:endCxn id="281" idx="6"/>
            </p:cNvCxnSpPr>
            <p:nvPr userDrawn="1"/>
          </p:nvCxnSpPr>
          <p:spPr>
            <a:xfrm flipH="1" flipV="1">
              <a:off x="5273139" y="998896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xmlns="" id="{3ED7780E-7203-4912-B158-322E0476B197}"/>
                </a:ext>
              </a:extLst>
            </p:cNvPr>
            <p:cNvCxnSpPr>
              <a:cxnSpLocks/>
              <a:stCxn id="306" idx="0"/>
              <a:endCxn id="281" idx="5"/>
            </p:cNvCxnSpPr>
            <p:nvPr userDrawn="1"/>
          </p:nvCxnSpPr>
          <p:spPr>
            <a:xfrm flipH="1">
              <a:off x="5238555" y="-6145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xmlns="" id="{DC08BB1A-EEDC-46EB-899B-AFF4BE2E71EE}"/>
                </a:ext>
              </a:extLst>
            </p:cNvPr>
            <p:cNvCxnSpPr>
              <a:cxnSpLocks/>
              <a:endCxn id="281" idx="4"/>
            </p:cNvCxnSpPr>
            <p:nvPr userDrawn="1"/>
          </p:nvCxnSpPr>
          <p:spPr>
            <a:xfrm>
              <a:off x="4883094" y="-29536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xmlns="" id="{88728695-FAA2-4121-884D-94D646E1F29F}"/>
                </a:ext>
              </a:extLst>
            </p:cNvPr>
            <p:cNvCxnSpPr>
              <a:cxnSpLocks/>
              <a:stCxn id="306" idx="2"/>
              <a:endCxn id="282" idx="4"/>
            </p:cNvCxnSpPr>
            <p:nvPr userDrawn="1"/>
          </p:nvCxnSpPr>
          <p:spPr>
            <a:xfrm flipH="1">
              <a:off x="6243041" y="-5452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xmlns="" id="{BC94799C-C98F-45F8-A0D7-49E0CCB51743}"/>
                </a:ext>
              </a:extLst>
            </p:cNvPr>
            <p:cNvCxnSpPr>
              <a:cxnSpLocks/>
              <a:stCxn id="285" idx="2"/>
              <a:endCxn id="282" idx="6"/>
            </p:cNvCxnSpPr>
            <p:nvPr userDrawn="1"/>
          </p:nvCxnSpPr>
          <p:spPr>
            <a:xfrm flipH="1">
              <a:off x="6317737" y="517871"/>
              <a:ext cx="1357780" cy="6985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xmlns="" id="{3DBA2EA4-E8A8-439C-9AC8-086CCB6DF812}"/>
                </a:ext>
              </a:extLst>
            </p:cNvPr>
            <p:cNvCxnSpPr>
              <a:cxnSpLocks/>
              <a:stCxn id="285" idx="4"/>
            </p:cNvCxnSpPr>
            <p:nvPr userDrawn="1"/>
          </p:nvCxnSpPr>
          <p:spPr>
            <a:xfrm flipV="1">
              <a:off x="7750213" y="54467"/>
              <a:ext cx="93642" cy="3887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xmlns="" id="{AA3F7C95-3C73-4E30-8001-6CDC3240ECA9}"/>
                </a:ext>
              </a:extLst>
            </p:cNvPr>
            <p:cNvCxnSpPr>
              <a:cxnSpLocks/>
              <a:stCxn id="286" idx="3"/>
            </p:cNvCxnSpPr>
            <p:nvPr userDrawn="1"/>
          </p:nvCxnSpPr>
          <p:spPr>
            <a:xfrm flipH="1" flipV="1">
              <a:off x="8652184" y="-11241"/>
              <a:ext cx="511421" cy="3567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xmlns="" id="{513107E2-72F7-47F0-845A-E985F13BE0AD}"/>
                </a:ext>
              </a:extLst>
            </p:cNvPr>
            <p:cNvCxnSpPr>
              <a:cxnSpLocks/>
              <a:stCxn id="286" idx="2"/>
              <a:endCxn id="285" idx="6"/>
            </p:cNvCxnSpPr>
            <p:nvPr userDrawn="1"/>
          </p:nvCxnSpPr>
          <p:spPr>
            <a:xfrm flipH="1">
              <a:off x="7824909" y="42476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xmlns="" id="{7EA0D651-D8E9-4D7A-A90B-A4C9D78F7203}"/>
                </a:ext>
              </a:extLst>
            </p:cNvPr>
            <p:cNvCxnSpPr>
              <a:cxnSpLocks/>
              <a:stCxn id="291" idx="4"/>
              <a:endCxn id="286" idx="0"/>
            </p:cNvCxnSpPr>
            <p:nvPr userDrawn="1"/>
          </p:nvCxnSpPr>
          <p:spPr>
            <a:xfrm flipH="1" flipV="1">
              <a:off x="9242832" y="53680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xmlns="" id="{8A0DFE76-E759-45CF-B71F-207080ABE0DA}"/>
                </a:ext>
              </a:extLst>
            </p:cNvPr>
            <p:cNvCxnSpPr>
              <a:cxnSpLocks/>
              <a:stCxn id="290" idx="3"/>
              <a:endCxn id="286" idx="7"/>
            </p:cNvCxnSpPr>
            <p:nvPr userDrawn="1"/>
          </p:nvCxnSpPr>
          <p:spPr>
            <a:xfrm flipH="1" flipV="1">
              <a:off x="9322059" y="503987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xmlns="" id="{1FD989F5-13F4-41FB-95DA-3C404E7919D5}"/>
                </a:ext>
              </a:extLst>
            </p:cNvPr>
            <p:cNvCxnSpPr>
              <a:cxnSpLocks/>
              <a:stCxn id="290" idx="2"/>
              <a:endCxn id="291" idx="6"/>
            </p:cNvCxnSpPr>
            <p:nvPr userDrawn="1"/>
          </p:nvCxnSpPr>
          <p:spPr>
            <a:xfrm flipH="1">
              <a:off x="9418720" y="1237716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xmlns="" id="{E091DF46-D581-477F-9003-E34728971B52}"/>
                </a:ext>
              </a:extLst>
            </p:cNvPr>
            <p:cNvCxnSpPr>
              <a:cxnSpLocks/>
              <a:stCxn id="290" idx="1"/>
              <a:endCxn id="292" idx="4"/>
            </p:cNvCxnSpPr>
            <p:nvPr userDrawn="1"/>
          </p:nvCxnSpPr>
          <p:spPr>
            <a:xfrm flipH="1">
              <a:off x="10349083" y="1309164"/>
              <a:ext cx="576378" cy="12219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xmlns="" id="{6E2CAA6F-5CA2-41C9-AF96-6F4B3803CA3F}"/>
                </a:ext>
              </a:extLst>
            </p:cNvPr>
            <p:cNvCxnSpPr>
              <a:cxnSpLocks/>
              <a:stCxn id="288" idx="1"/>
              <a:endCxn id="292" idx="5"/>
            </p:cNvCxnSpPr>
            <p:nvPr userDrawn="1"/>
          </p:nvCxnSpPr>
          <p:spPr>
            <a:xfrm flipH="1">
              <a:off x="10401901" y="1774673"/>
              <a:ext cx="1757220" cy="7783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xmlns="" id="{C11CCC39-45F6-4C8F-B703-FAC8862FECA1}"/>
                </a:ext>
              </a:extLst>
            </p:cNvPr>
            <p:cNvCxnSpPr>
              <a:cxnSpLocks/>
              <a:stCxn id="288" idx="0"/>
              <a:endCxn id="289" idx="4"/>
            </p:cNvCxnSpPr>
            <p:nvPr userDrawn="1"/>
          </p:nvCxnSpPr>
          <p:spPr>
            <a:xfrm flipH="1">
              <a:off x="11893491" y="1806534"/>
              <a:ext cx="313099" cy="9575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xmlns="" id="{94B8B462-2E5D-4D02-9B0C-B0EA4C289DF1}"/>
                </a:ext>
              </a:extLst>
            </p:cNvPr>
            <p:cNvCxnSpPr>
              <a:cxnSpLocks/>
              <a:stCxn id="386" idx="7"/>
              <a:endCxn id="568" idx="1"/>
            </p:cNvCxnSpPr>
            <p:nvPr userDrawn="1"/>
          </p:nvCxnSpPr>
          <p:spPr>
            <a:xfrm flipH="1" flipV="1">
              <a:off x="8117425" y="3321916"/>
              <a:ext cx="642685" cy="1106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xmlns="" id="{AB8DD747-A0B4-4F68-BB83-E6A1EC39EF79}"/>
                </a:ext>
              </a:extLst>
            </p:cNvPr>
            <p:cNvCxnSpPr>
              <a:cxnSpLocks/>
              <a:endCxn id="287" idx="6"/>
            </p:cNvCxnSpPr>
            <p:nvPr userDrawn="1"/>
          </p:nvCxnSpPr>
          <p:spPr>
            <a:xfrm flipH="1">
              <a:off x="11941804" y="350882"/>
              <a:ext cx="294325" cy="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xmlns="" id="{460D4377-DEE9-407B-B486-F347E06571F0}"/>
                </a:ext>
              </a:extLst>
            </p:cNvPr>
            <p:cNvCxnSpPr>
              <a:cxnSpLocks/>
              <a:stCxn id="386" idx="0"/>
              <a:endCxn id="567" idx="3"/>
            </p:cNvCxnSpPr>
            <p:nvPr userDrawn="1"/>
          </p:nvCxnSpPr>
          <p:spPr>
            <a:xfrm flipV="1">
              <a:off x="8839337" y="3056346"/>
              <a:ext cx="575543" cy="133887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xmlns="" id="{FC440C4B-1CC6-447B-8CAF-5F8B32445A1E}"/>
                </a:ext>
              </a:extLst>
            </p:cNvPr>
            <p:cNvCxnSpPr>
              <a:cxnSpLocks/>
              <a:stCxn id="399" idx="0"/>
              <a:endCxn id="566" idx="0"/>
            </p:cNvCxnSpPr>
            <p:nvPr userDrawn="1"/>
          </p:nvCxnSpPr>
          <p:spPr>
            <a:xfrm flipH="1" flipV="1">
              <a:off x="10593831" y="3434127"/>
              <a:ext cx="970340" cy="11166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xmlns="" id="{63F1CFAA-C1D9-4102-B389-BB92B74922EB}"/>
                </a:ext>
              </a:extLst>
            </p:cNvPr>
            <p:cNvCxnSpPr>
              <a:cxnSpLocks/>
              <a:stCxn id="399" idx="1"/>
              <a:endCxn id="289" idx="0"/>
            </p:cNvCxnSpPr>
            <p:nvPr userDrawn="1"/>
          </p:nvCxnSpPr>
          <p:spPr>
            <a:xfrm flipV="1">
              <a:off x="11616989" y="2983008"/>
              <a:ext cx="228732" cy="15896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xmlns="" id="{7DA3A853-844C-4B6A-8852-AACE34DF7903}"/>
                </a:ext>
              </a:extLst>
            </p:cNvPr>
            <p:cNvCxnSpPr>
              <a:cxnSpLocks/>
              <a:stCxn id="289" idx="2"/>
              <a:endCxn id="292" idx="6"/>
            </p:cNvCxnSpPr>
            <p:nvPr userDrawn="1"/>
          </p:nvCxnSpPr>
          <p:spPr>
            <a:xfrm flipH="1" flipV="1">
              <a:off x="10423779" y="2605827"/>
              <a:ext cx="1336358" cy="2438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xmlns="" id="{40EBE8B9-5D6A-43E1-ACC9-3429EE8377B9}"/>
                </a:ext>
              </a:extLst>
            </p:cNvPr>
            <p:cNvCxnSpPr>
              <a:cxnSpLocks/>
              <a:stCxn id="288" idx="2"/>
              <a:endCxn id="290" idx="6"/>
            </p:cNvCxnSpPr>
            <p:nvPr userDrawn="1"/>
          </p:nvCxnSpPr>
          <p:spPr>
            <a:xfrm flipH="1" flipV="1">
              <a:off x="11097954" y="1194675"/>
              <a:ext cx="1050131" cy="5239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xmlns="" id="{F63EA650-52B2-4426-BFB9-EF2D43ED7AD4}"/>
                </a:ext>
              </a:extLst>
            </p:cNvPr>
            <p:cNvCxnSpPr>
              <a:cxnSpLocks/>
              <a:stCxn id="287" idx="1"/>
              <a:endCxn id="290" idx="5"/>
            </p:cNvCxnSpPr>
            <p:nvPr userDrawn="1"/>
          </p:nvCxnSpPr>
          <p:spPr>
            <a:xfrm flipH="1">
              <a:off x="11050531" y="430109"/>
              <a:ext cx="700002" cy="693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xmlns="" id="{D1C77C70-84C3-4540-AF47-9BA1F84DC4B2}"/>
                </a:ext>
              </a:extLst>
            </p:cNvPr>
            <p:cNvCxnSpPr>
              <a:cxnSpLocks/>
              <a:stCxn id="287" idx="3"/>
              <a:endCxn id="307" idx="1"/>
            </p:cNvCxnSpPr>
            <p:nvPr userDrawn="1"/>
          </p:nvCxnSpPr>
          <p:spPr>
            <a:xfrm flipH="1" flipV="1">
              <a:off x="10480717" y="1658"/>
              <a:ext cx="1269816" cy="2699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xmlns="" id="{857EB79D-7B0F-4333-9370-9CF8BD66F466}"/>
                </a:ext>
              </a:extLst>
            </p:cNvPr>
            <p:cNvCxnSpPr>
              <a:cxnSpLocks/>
              <a:stCxn id="290" idx="4"/>
              <a:endCxn id="307" idx="2"/>
            </p:cNvCxnSpPr>
            <p:nvPr userDrawn="1"/>
          </p:nvCxnSpPr>
          <p:spPr>
            <a:xfrm flipH="1" flipV="1">
              <a:off x="10368902" y="619"/>
              <a:ext cx="597574" cy="1105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>
              <a:extLst>
                <a:ext uri="{FF2B5EF4-FFF2-40B4-BE49-F238E27FC236}">
                  <a16:creationId xmlns:a16="http://schemas.microsoft.com/office/drawing/2014/main" xmlns="" id="{C850BE68-48FF-4ED1-819A-E233E01E42E7}"/>
                </a:ext>
              </a:extLst>
            </p:cNvPr>
            <p:cNvCxnSpPr>
              <a:cxnSpLocks/>
              <a:stCxn id="286" idx="5"/>
              <a:endCxn id="307" idx="0"/>
            </p:cNvCxnSpPr>
            <p:nvPr userDrawn="1"/>
          </p:nvCxnSpPr>
          <p:spPr>
            <a:xfrm flipV="1">
              <a:off x="9322059" y="-420"/>
              <a:ext cx="935027" cy="3459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xmlns="" id="{757EF113-9EA7-4B1A-AB64-C14E8B5B6974}"/>
                </a:ext>
              </a:extLst>
            </p:cNvPr>
            <p:cNvCxnSpPr>
              <a:cxnSpLocks/>
              <a:stCxn id="287" idx="7"/>
              <a:endCxn id="288" idx="3"/>
            </p:cNvCxnSpPr>
            <p:nvPr userDrawn="1"/>
          </p:nvCxnSpPr>
          <p:spPr>
            <a:xfrm>
              <a:off x="11908987" y="430109"/>
              <a:ext cx="270959" cy="12410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>
              <a:extLst>
                <a:ext uri="{FF2B5EF4-FFF2-40B4-BE49-F238E27FC236}">
                  <a16:creationId xmlns:a16="http://schemas.microsoft.com/office/drawing/2014/main" xmlns="" id="{314D8A01-DC1B-4960-B2B1-D9A9F035DF12}"/>
                </a:ext>
              </a:extLst>
            </p:cNvPr>
            <p:cNvCxnSpPr>
              <a:cxnSpLocks/>
              <a:stCxn id="285" idx="7"/>
              <a:endCxn id="291" idx="3"/>
            </p:cNvCxnSpPr>
            <p:nvPr userDrawn="1"/>
          </p:nvCxnSpPr>
          <p:spPr>
            <a:xfrm>
              <a:off x="7803031" y="570690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xmlns="" id="{5AFE05A2-7330-4871-9968-CF3EC70C1D29}"/>
                </a:ext>
              </a:extLst>
            </p:cNvPr>
            <p:cNvCxnSpPr>
              <a:cxnSpLocks/>
              <a:endCxn id="287" idx="4"/>
            </p:cNvCxnSpPr>
            <p:nvPr userDrawn="1"/>
          </p:nvCxnSpPr>
          <p:spPr>
            <a:xfrm flipH="1">
              <a:off x="11829760" y="8940"/>
              <a:ext cx="14366" cy="22989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6" name="Oval 275">
              <a:extLst>
                <a:ext uri="{FF2B5EF4-FFF2-40B4-BE49-F238E27FC236}">
                  <a16:creationId xmlns:a16="http://schemas.microsoft.com/office/drawing/2014/main" xmlns="" id="{165AF504-87C6-4089-AA4A-B2F711CCF216}"/>
                </a:ext>
              </a:extLst>
            </p:cNvPr>
            <p:cNvSpPr/>
            <p:nvPr userDrawn="1"/>
          </p:nvSpPr>
          <p:spPr>
            <a:xfrm rot="1036530" flipV="1">
              <a:off x="3282465" y="277068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78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xmlns="" id="{0134DBCE-0922-4355-99A8-E70D2FED22AA}"/>
                </a:ext>
              </a:extLst>
            </p:cNvPr>
            <p:cNvSpPr/>
            <p:nvPr userDrawn="1"/>
          </p:nvSpPr>
          <p:spPr>
            <a:xfrm flipV="1">
              <a:off x="2747608" y="150924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78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xmlns="" id="{9BD817EB-ADFE-4A82-A86F-D15F3E871C76}"/>
                </a:ext>
              </a:extLst>
            </p:cNvPr>
            <p:cNvSpPr/>
            <p:nvPr userDrawn="1"/>
          </p:nvSpPr>
          <p:spPr>
            <a:xfrm flipV="1">
              <a:off x="1393233" y="171375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78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xmlns="" id="{11C449C5-D818-4A53-AA0C-B43C1BAE0A54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898758" y="683587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78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xmlns="" id="{B78B74E8-D2B9-4D5B-96CC-352A5ABCB740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677624" y="5685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78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xmlns="" id="{C0C2052D-C865-4513-BAA7-8055113B32E7}"/>
                </a:ext>
              </a:extLst>
            </p:cNvPr>
            <p:cNvSpPr/>
            <p:nvPr userDrawn="1"/>
          </p:nvSpPr>
          <p:spPr>
            <a:xfrm flipV="1">
              <a:off x="5036983" y="88081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78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xmlns="" id="{690B4E7A-99F4-41B3-B1BE-59E8567C6A88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168345" y="114169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78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xmlns="" id="{95FDD210-525B-48EC-906B-C3F69F141B21}"/>
                </a:ext>
              </a:extLst>
            </p:cNvPr>
            <p:cNvSpPr/>
            <p:nvPr userDrawn="1"/>
          </p:nvSpPr>
          <p:spPr>
            <a:xfrm flipV="1">
              <a:off x="6173566" y="2159704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78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xmlns="" id="{895CABF3-8B8F-4FBC-BEE8-6A9BA3E88519}"/>
                </a:ext>
              </a:extLst>
            </p:cNvPr>
            <p:cNvSpPr/>
            <p:nvPr userDrawn="1"/>
          </p:nvSpPr>
          <p:spPr>
            <a:xfrm flipV="1">
              <a:off x="7625759" y="16101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78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xmlns="" id="{8E6449F1-A401-4B6A-BDD7-1057646EC4DD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7675517" y="44317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78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xmlns="" id="{0E0981AC-BBD9-4F6D-A68F-310B93EDE896}"/>
                </a:ext>
              </a:extLst>
            </p:cNvPr>
            <p:cNvSpPr/>
            <p:nvPr userDrawn="1"/>
          </p:nvSpPr>
          <p:spPr>
            <a:xfrm flipV="1">
              <a:off x="9130788" y="3127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78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xmlns="" id="{9D5473AE-BCA3-4557-BB00-669001FA35CC}"/>
                </a:ext>
              </a:extLst>
            </p:cNvPr>
            <p:cNvSpPr/>
            <p:nvPr userDrawn="1"/>
          </p:nvSpPr>
          <p:spPr>
            <a:xfrm flipV="1">
              <a:off x="11717716" y="23883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78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xmlns="" id="{6D9874BE-B9F5-4669-BA2C-341A0D97666D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V="1">
              <a:off x="12146619" y="165860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78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xmlns="" id="{BA54964D-2909-476C-9849-395D9D049D21}"/>
                </a:ext>
              </a:extLst>
            </p:cNvPr>
            <p:cNvSpPr/>
            <p:nvPr userDrawn="1"/>
          </p:nvSpPr>
          <p:spPr>
            <a:xfrm rot="738506" flipV="1">
              <a:off x="11757562" y="276149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78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xmlns="" id="{C68D9E4D-FE8B-4D77-A257-33D4FB2D8F09}"/>
                </a:ext>
              </a:extLst>
            </p:cNvPr>
            <p:cNvSpPr/>
            <p:nvPr userDrawn="1"/>
          </p:nvSpPr>
          <p:spPr>
            <a:xfrm rot="20935587" flipV="1">
              <a:off x="10875952" y="1104151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78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xmlns="" id="{AEC65FB0-9A51-4DB1-91E5-0133A28F2EB9}"/>
                </a:ext>
              </a:extLst>
            </p:cNvPr>
            <p:cNvSpPr/>
            <p:nvPr userDrawn="1"/>
          </p:nvSpPr>
          <p:spPr>
            <a:xfrm flipV="1">
              <a:off x="9194632" y="151567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78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xmlns="" id="{9766767C-CC74-4D34-AB10-B27263775378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74387" y="2531131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78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xmlns="" id="{563B17F0-6BB9-49B4-9E20-7CE82FDAF847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780028" y="130134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78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xmlns="" id="{59509C90-3BA3-4A7C-97A4-779B9AC83AD6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938273" y="211980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78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xmlns="" id="{B5BA045B-97DA-43DF-957C-03C9585D8604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888828" y="207814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780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299" name="Straight Connector 298">
              <a:extLst>
                <a:ext uri="{FF2B5EF4-FFF2-40B4-BE49-F238E27FC236}">
                  <a16:creationId xmlns:a16="http://schemas.microsoft.com/office/drawing/2014/main" xmlns="" id="{494C3BBD-EAFB-4DA4-AA47-88DA19156E65}"/>
                </a:ext>
              </a:extLst>
            </p:cNvPr>
            <p:cNvCxnSpPr>
              <a:cxnSpLocks/>
              <a:stCxn id="298" idx="2"/>
              <a:endCxn id="277" idx="7"/>
            </p:cNvCxnSpPr>
            <p:nvPr userDrawn="1"/>
          </p:nvCxnSpPr>
          <p:spPr>
            <a:xfrm flipH="1" flipV="1">
              <a:off x="2949180" y="1710820"/>
              <a:ext cx="939648" cy="44202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>
              <a:extLst>
                <a:ext uri="{FF2B5EF4-FFF2-40B4-BE49-F238E27FC236}">
                  <a16:creationId xmlns:a16="http://schemas.microsoft.com/office/drawing/2014/main" xmlns="" id="{81C90B44-2740-4526-AC75-0A3C2F85492F}"/>
                </a:ext>
              </a:extLst>
            </p:cNvPr>
            <p:cNvCxnSpPr>
              <a:cxnSpLocks/>
              <a:stCxn id="278" idx="4"/>
              <a:endCxn id="279" idx="1"/>
            </p:cNvCxnSpPr>
            <p:nvPr userDrawn="1"/>
          </p:nvCxnSpPr>
          <p:spPr>
            <a:xfrm flipV="1">
              <a:off x="1505277" y="811101"/>
              <a:ext cx="415359" cy="9026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xmlns="" id="{F3883AF4-A78F-49BD-80DC-D2B1403DEC7B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35217" y="86366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780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302" name="Straight Connector 301">
              <a:extLst>
                <a:ext uri="{FF2B5EF4-FFF2-40B4-BE49-F238E27FC236}">
                  <a16:creationId xmlns:a16="http://schemas.microsoft.com/office/drawing/2014/main" xmlns="" id="{ACDAF458-E86B-45D7-A01E-7F12959A13FF}"/>
                </a:ext>
              </a:extLst>
            </p:cNvPr>
            <p:cNvCxnSpPr>
              <a:cxnSpLocks/>
              <a:stCxn id="301" idx="3"/>
            </p:cNvCxnSpPr>
            <p:nvPr userDrawn="1"/>
          </p:nvCxnSpPr>
          <p:spPr>
            <a:xfrm flipH="1" flipV="1">
              <a:off x="14396" y="20999"/>
              <a:ext cx="442699" cy="8645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>
              <a:extLst>
                <a:ext uri="{FF2B5EF4-FFF2-40B4-BE49-F238E27FC236}">
                  <a16:creationId xmlns:a16="http://schemas.microsoft.com/office/drawing/2014/main" xmlns="" id="{4EC97B69-CB2D-46B8-B073-D68D0AB91A51}"/>
                </a:ext>
              </a:extLst>
            </p:cNvPr>
            <p:cNvCxnSpPr>
              <a:cxnSpLocks/>
              <a:stCxn id="301" idx="2"/>
            </p:cNvCxnSpPr>
            <p:nvPr userDrawn="1"/>
          </p:nvCxnSpPr>
          <p:spPr>
            <a:xfrm flipH="1" flipV="1">
              <a:off x="-27532" y="832189"/>
              <a:ext cx="462749" cy="1061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>
              <a:extLst>
                <a:ext uri="{FF2B5EF4-FFF2-40B4-BE49-F238E27FC236}">
                  <a16:creationId xmlns:a16="http://schemas.microsoft.com/office/drawing/2014/main" xmlns="" id="{5D3D84CF-675F-4342-AFD4-8922CD4870E9}"/>
                </a:ext>
              </a:extLst>
            </p:cNvPr>
            <p:cNvCxnSpPr>
              <a:cxnSpLocks/>
              <a:stCxn id="301" idx="1"/>
            </p:cNvCxnSpPr>
            <p:nvPr userDrawn="1"/>
          </p:nvCxnSpPr>
          <p:spPr>
            <a:xfrm flipH="1">
              <a:off x="-27532" y="991183"/>
              <a:ext cx="484627" cy="496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>
              <a:extLst>
                <a:ext uri="{FF2B5EF4-FFF2-40B4-BE49-F238E27FC236}">
                  <a16:creationId xmlns:a16="http://schemas.microsoft.com/office/drawing/2014/main" xmlns="" id="{EE705A4C-4701-4F5B-8096-E7991440A7E7}"/>
                </a:ext>
              </a:extLst>
            </p:cNvPr>
            <p:cNvCxnSpPr>
              <a:cxnSpLocks/>
              <a:endCxn id="278" idx="2"/>
            </p:cNvCxnSpPr>
            <p:nvPr userDrawn="1"/>
          </p:nvCxnSpPr>
          <p:spPr>
            <a:xfrm flipV="1">
              <a:off x="42498" y="1825802"/>
              <a:ext cx="1350735" cy="1774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6" name="Chord 305">
              <a:extLst>
                <a:ext uri="{FF2B5EF4-FFF2-40B4-BE49-F238E27FC236}">
                  <a16:creationId xmlns:a16="http://schemas.microsoft.com/office/drawing/2014/main" xmlns="" id="{29108169-D678-42F2-AD28-C845B0BB4C59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507935" y="-75430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78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7" name="Chord 306">
              <a:extLst>
                <a:ext uri="{FF2B5EF4-FFF2-40B4-BE49-F238E27FC236}">
                  <a16:creationId xmlns:a16="http://schemas.microsoft.com/office/drawing/2014/main" xmlns="" id="{6A82A5C8-BC99-4CBF-BF94-8EFDDDDC185B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56792" y="-104349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780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xmlns="" id="{6E30D4DF-1E68-44E9-ACB1-DE07F1D8DDE7}"/>
                </a:ext>
              </a:extLst>
            </p:cNvPr>
            <p:cNvCxnSpPr>
              <a:cxnSpLocks/>
              <a:stCxn id="306" idx="1"/>
              <a:endCxn id="285" idx="3"/>
            </p:cNvCxnSpPr>
            <p:nvPr userDrawn="1"/>
          </p:nvCxnSpPr>
          <p:spPr>
            <a:xfrm>
              <a:off x="6657218" y="-4759"/>
              <a:ext cx="1040177" cy="46981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xmlns="" id="{535F8CA1-FB2A-4A91-8473-EE6DA84FD6C3}"/>
                </a:ext>
              </a:extLst>
            </p:cNvPr>
            <p:cNvCxnSpPr>
              <a:cxnSpLocks/>
              <a:endCxn id="383" idx="1"/>
            </p:cNvCxnSpPr>
            <p:nvPr userDrawn="1"/>
          </p:nvCxnSpPr>
          <p:spPr>
            <a:xfrm flipH="1">
              <a:off x="11505573" y="5340915"/>
              <a:ext cx="674373" cy="39668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xmlns="" id="{D745B344-A508-4035-87C9-150D0B702432}"/>
                </a:ext>
              </a:extLst>
            </p:cNvPr>
            <p:cNvCxnSpPr>
              <a:cxnSpLocks/>
              <a:endCxn id="399" idx="2"/>
            </p:cNvCxnSpPr>
            <p:nvPr userDrawn="1"/>
          </p:nvCxnSpPr>
          <p:spPr>
            <a:xfrm flipH="1">
              <a:off x="11638867" y="4355007"/>
              <a:ext cx="670058" cy="2704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>
              <a:extLst>
                <a:ext uri="{FF2B5EF4-FFF2-40B4-BE49-F238E27FC236}">
                  <a16:creationId xmlns:a16="http://schemas.microsoft.com/office/drawing/2014/main" xmlns="" id="{278B42E0-776D-4A9B-946C-C3CB9193621A}"/>
                </a:ext>
              </a:extLst>
            </p:cNvPr>
            <p:cNvCxnSpPr>
              <a:cxnSpLocks/>
              <a:stCxn id="383" idx="0"/>
              <a:endCxn id="399" idx="4"/>
            </p:cNvCxnSpPr>
            <p:nvPr userDrawn="1"/>
          </p:nvCxnSpPr>
          <p:spPr>
            <a:xfrm flipV="1">
              <a:off x="11422079" y="4700191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>
              <a:extLst>
                <a:ext uri="{FF2B5EF4-FFF2-40B4-BE49-F238E27FC236}">
                  <a16:creationId xmlns:a16="http://schemas.microsoft.com/office/drawing/2014/main" xmlns="" id="{C85FB381-2982-49DF-ADBF-479D0467A587}"/>
                </a:ext>
              </a:extLst>
            </p:cNvPr>
            <p:cNvCxnSpPr>
              <a:cxnSpLocks/>
              <a:stCxn id="566" idx="2"/>
              <a:endCxn id="385" idx="1"/>
            </p:cNvCxnSpPr>
            <p:nvPr userDrawn="1"/>
          </p:nvCxnSpPr>
          <p:spPr>
            <a:xfrm>
              <a:off x="10451194" y="3503136"/>
              <a:ext cx="31607" cy="6934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xmlns="" id="{61D79B91-42FB-4F9E-9F33-7ADBA54BB02C}"/>
                </a:ext>
              </a:extLst>
            </p:cNvPr>
            <p:cNvCxnSpPr>
              <a:cxnSpLocks/>
              <a:stCxn id="383" idx="7"/>
              <a:endCxn id="385" idx="3"/>
            </p:cNvCxnSpPr>
            <p:nvPr userDrawn="1"/>
          </p:nvCxnSpPr>
          <p:spPr>
            <a:xfrm flipH="1" flipV="1">
              <a:off x="10482801" y="4355007"/>
              <a:ext cx="855784" cy="1382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xmlns="" id="{7D8D73CA-9F59-403D-BAD7-08811345A223}"/>
                </a:ext>
              </a:extLst>
            </p:cNvPr>
            <p:cNvCxnSpPr>
              <a:cxnSpLocks/>
              <a:endCxn id="399" idx="3"/>
            </p:cNvCxnSpPr>
            <p:nvPr userDrawn="1"/>
          </p:nvCxnSpPr>
          <p:spPr>
            <a:xfrm flipH="1" flipV="1">
              <a:off x="11616989" y="4678313"/>
              <a:ext cx="692282" cy="4095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xmlns="" id="{70F57B47-5446-41C8-82FE-6E135C7FB1F5}"/>
                </a:ext>
              </a:extLst>
            </p:cNvPr>
            <p:cNvCxnSpPr>
              <a:cxnSpLocks/>
              <a:stCxn id="399" idx="6"/>
              <a:endCxn id="385" idx="2"/>
            </p:cNvCxnSpPr>
            <p:nvPr userDrawn="1"/>
          </p:nvCxnSpPr>
          <p:spPr>
            <a:xfrm flipH="1" flipV="1">
              <a:off x="10515618" y="4275780"/>
              <a:ext cx="973856" cy="3497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xmlns="" id="{65030092-0D50-4E29-BE59-400C4CF4ACA6}"/>
                </a:ext>
              </a:extLst>
            </p:cNvPr>
            <p:cNvCxnSpPr>
              <a:cxnSpLocks/>
              <a:stCxn id="384" idx="0"/>
              <a:endCxn id="385" idx="4"/>
            </p:cNvCxnSpPr>
            <p:nvPr userDrawn="1"/>
          </p:nvCxnSpPr>
          <p:spPr>
            <a:xfrm flipV="1">
              <a:off x="10334099" y="4387824"/>
              <a:ext cx="69475" cy="11410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xmlns="" id="{010BEE63-2D5D-4E1C-A1B1-5C829360927B}"/>
                </a:ext>
              </a:extLst>
            </p:cNvPr>
            <p:cNvCxnSpPr>
              <a:cxnSpLocks/>
              <a:stCxn id="387" idx="1"/>
              <a:endCxn id="385" idx="5"/>
            </p:cNvCxnSpPr>
            <p:nvPr userDrawn="1"/>
          </p:nvCxnSpPr>
          <p:spPr>
            <a:xfrm flipV="1">
              <a:off x="8879746" y="4355007"/>
              <a:ext cx="1444602" cy="13037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xmlns="" id="{057DC970-A735-4D0A-A73D-40844A044779}"/>
                </a:ext>
              </a:extLst>
            </p:cNvPr>
            <p:cNvCxnSpPr>
              <a:cxnSpLocks/>
              <a:stCxn id="387" idx="0"/>
              <a:endCxn id="386" idx="4"/>
            </p:cNvCxnSpPr>
            <p:nvPr userDrawn="1"/>
          </p:nvCxnSpPr>
          <p:spPr>
            <a:xfrm flipV="1">
              <a:off x="8826927" y="4619304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xmlns="" id="{F9D8B0CF-68C2-484C-8CA4-46246C56B7FD}"/>
                </a:ext>
              </a:extLst>
            </p:cNvPr>
            <p:cNvCxnSpPr>
              <a:cxnSpLocks/>
              <a:stCxn id="386" idx="2"/>
              <a:endCxn id="385" idx="6"/>
            </p:cNvCxnSpPr>
            <p:nvPr userDrawn="1"/>
          </p:nvCxnSpPr>
          <p:spPr>
            <a:xfrm flipV="1">
              <a:off x="8951381" y="4275780"/>
              <a:ext cx="1340149" cy="2314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xmlns="" id="{B3FCFECC-2433-4DD3-B3D4-A5E2DD066385}"/>
                </a:ext>
              </a:extLst>
            </p:cNvPr>
            <p:cNvCxnSpPr>
              <a:cxnSpLocks/>
              <a:stCxn id="386" idx="7"/>
              <a:endCxn id="394" idx="2"/>
            </p:cNvCxnSpPr>
            <p:nvPr userDrawn="1"/>
          </p:nvCxnSpPr>
          <p:spPr>
            <a:xfrm flipH="1" flipV="1">
              <a:off x="6683226" y="3221226"/>
              <a:ext cx="2076884" cy="12068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xmlns="" id="{AAF48FE0-4BE1-492E-9982-8512802672D9}"/>
                </a:ext>
              </a:extLst>
            </p:cNvPr>
            <p:cNvCxnSpPr>
              <a:cxnSpLocks/>
              <a:stCxn id="386" idx="6"/>
              <a:endCxn id="393" idx="2"/>
            </p:cNvCxnSpPr>
            <p:nvPr userDrawn="1"/>
          </p:nvCxnSpPr>
          <p:spPr>
            <a:xfrm flipH="1">
              <a:off x="7382508" y="4507260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>
              <a:extLst>
                <a:ext uri="{FF2B5EF4-FFF2-40B4-BE49-F238E27FC236}">
                  <a16:creationId xmlns:a16="http://schemas.microsoft.com/office/drawing/2014/main" xmlns="" id="{3F447B82-BA89-42CF-BA19-17606A0270F1}"/>
                </a:ext>
              </a:extLst>
            </p:cNvPr>
            <p:cNvCxnSpPr>
              <a:cxnSpLocks/>
              <a:stCxn id="393" idx="7"/>
              <a:endCxn id="394" idx="3"/>
            </p:cNvCxnSpPr>
            <p:nvPr userDrawn="1"/>
          </p:nvCxnSpPr>
          <p:spPr>
            <a:xfrm flipH="1" flipV="1">
              <a:off x="6661348" y="3274044"/>
              <a:ext cx="529889" cy="1248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xmlns="" id="{0BCECB7C-5F9C-48F1-A7E4-83A566681E2E}"/>
                </a:ext>
              </a:extLst>
            </p:cNvPr>
            <p:cNvCxnSpPr>
              <a:cxnSpLocks/>
              <a:stCxn id="567" idx="1"/>
              <a:endCxn id="385" idx="0"/>
            </p:cNvCxnSpPr>
            <p:nvPr userDrawn="1"/>
          </p:nvCxnSpPr>
          <p:spPr>
            <a:xfrm>
              <a:off x="9564537" y="3108409"/>
              <a:ext cx="839037" cy="10553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>
              <a:extLst>
                <a:ext uri="{FF2B5EF4-FFF2-40B4-BE49-F238E27FC236}">
                  <a16:creationId xmlns:a16="http://schemas.microsoft.com/office/drawing/2014/main" xmlns="" id="{A42ABD9D-465B-47AD-BAC5-7B62782D6FA8}"/>
                </a:ext>
              </a:extLst>
            </p:cNvPr>
            <p:cNvCxnSpPr>
              <a:cxnSpLocks/>
              <a:endCxn id="383" idx="3"/>
            </p:cNvCxnSpPr>
            <p:nvPr userDrawn="1"/>
          </p:nvCxnSpPr>
          <p:spPr>
            <a:xfrm flipH="1" flipV="1">
              <a:off x="11505573" y="5904589"/>
              <a:ext cx="674373" cy="3280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Connector 342">
              <a:extLst>
                <a:ext uri="{FF2B5EF4-FFF2-40B4-BE49-F238E27FC236}">
                  <a16:creationId xmlns:a16="http://schemas.microsoft.com/office/drawing/2014/main" xmlns="" id="{A9DFCADB-5B0F-4DE0-B2B3-C06E45F50902}"/>
                </a:ext>
              </a:extLst>
            </p:cNvPr>
            <p:cNvCxnSpPr>
              <a:cxnSpLocks/>
              <a:stCxn id="384" idx="2"/>
              <a:endCxn id="383" idx="6"/>
            </p:cNvCxnSpPr>
            <p:nvPr userDrawn="1"/>
          </p:nvCxnSpPr>
          <p:spPr>
            <a:xfrm>
              <a:off x="10408795" y="5603601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xmlns="" id="{BC45CE2F-0DDB-4F3A-850B-123BBEB23D5F}"/>
                </a:ext>
              </a:extLst>
            </p:cNvPr>
            <p:cNvCxnSpPr>
              <a:cxnSpLocks/>
              <a:stCxn id="408" idx="0"/>
              <a:endCxn id="383" idx="5"/>
            </p:cNvCxnSpPr>
            <p:nvPr userDrawn="1"/>
          </p:nvCxnSpPr>
          <p:spPr>
            <a:xfrm flipV="1">
              <a:off x="10069009" y="5904589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xmlns="" id="{315FF724-ECDE-47CB-8DBA-FF82141C27EC}"/>
                </a:ext>
              </a:extLst>
            </p:cNvPr>
            <p:cNvCxnSpPr>
              <a:cxnSpLocks/>
              <a:endCxn id="383" idx="4"/>
            </p:cNvCxnSpPr>
            <p:nvPr userDrawn="1"/>
          </p:nvCxnSpPr>
          <p:spPr>
            <a:xfrm flipH="1" flipV="1">
              <a:off x="11422079" y="5939173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>
              <a:extLst>
                <a:ext uri="{FF2B5EF4-FFF2-40B4-BE49-F238E27FC236}">
                  <a16:creationId xmlns:a16="http://schemas.microsoft.com/office/drawing/2014/main" xmlns="" id="{072E9F04-3A76-438E-AE5E-517519016F6F}"/>
                </a:ext>
              </a:extLst>
            </p:cNvPr>
            <p:cNvCxnSpPr>
              <a:cxnSpLocks/>
              <a:stCxn id="408" idx="2"/>
              <a:endCxn id="384" idx="4"/>
            </p:cNvCxnSpPr>
            <p:nvPr userDrawn="1"/>
          </p:nvCxnSpPr>
          <p:spPr>
            <a:xfrm flipV="1">
              <a:off x="9994466" y="5678297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xmlns="" id="{B7A1564C-D2BD-4127-9843-1E1CED6072BE}"/>
                </a:ext>
              </a:extLst>
            </p:cNvPr>
            <p:cNvCxnSpPr>
              <a:cxnSpLocks/>
              <a:stCxn id="387" idx="2"/>
              <a:endCxn id="384" idx="6"/>
            </p:cNvCxnSpPr>
            <p:nvPr userDrawn="1"/>
          </p:nvCxnSpPr>
          <p:spPr>
            <a:xfrm flipV="1">
              <a:off x="8901623" y="5603601"/>
              <a:ext cx="1357780" cy="1079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xmlns="" id="{31A30EAD-F9F5-4ABB-8B14-81AA8F735631}"/>
                </a:ext>
              </a:extLst>
            </p:cNvPr>
            <p:cNvCxnSpPr>
              <a:cxnSpLocks/>
              <a:stCxn id="387" idx="4"/>
            </p:cNvCxnSpPr>
            <p:nvPr userDrawn="1"/>
          </p:nvCxnSpPr>
          <p:spPr>
            <a:xfrm flipH="1">
              <a:off x="8785593" y="5786266"/>
              <a:ext cx="41334" cy="10424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xmlns="" id="{ADBC893D-612C-4580-8A04-A2D98E24B3B5}"/>
                </a:ext>
              </a:extLst>
            </p:cNvPr>
            <p:cNvCxnSpPr>
              <a:cxnSpLocks/>
              <a:stCxn id="388" idx="3"/>
            </p:cNvCxnSpPr>
            <p:nvPr userDrawn="1"/>
          </p:nvCxnSpPr>
          <p:spPr>
            <a:xfrm>
              <a:off x="7413535" y="5883908"/>
              <a:ext cx="565475" cy="9587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xmlns="" id="{C35B929F-CB34-4720-95E0-F835520A64E8}"/>
                </a:ext>
              </a:extLst>
            </p:cNvPr>
            <p:cNvCxnSpPr>
              <a:cxnSpLocks/>
              <a:stCxn id="388" idx="2"/>
              <a:endCxn id="387" idx="6"/>
            </p:cNvCxnSpPr>
            <p:nvPr userDrawn="1"/>
          </p:nvCxnSpPr>
          <p:spPr>
            <a:xfrm flipV="1">
              <a:off x="7446352" y="571157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xmlns="" id="{675BF93E-898B-41C0-8222-E2B9291C683E}"/>
                </a:ext>
              </a:extLst>
            </p:cNvPr>
            <p:cNvCxnSpPr>
              <a:cxnSpLocks/>
              <a:stCxn id="393" idx="4"/>
              <a:endCxn id="388" idx="0"/>
            </p:cNvCxnSpPr>
            <p:nvPr userDrawn="1"/>
          </p:nvCxnSpPr>
          <p:spPr>
            <a:xfrm>
              <a:off x="7270464" y="471376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xmlns="" id="{138A3D32-668D-47ED-B039-F5D323BC907A}"/>
                </a:ext>
              </a:extLst>
            </p:cNvPr>
            <p:cNvCxnSpPr>
              <a:cxnSpLocks/>
              <a:stCxn id="392" idx="3"/>
              <a:endCxn id="388" idx="7"/>
            </p:cNvCxnSpPr>
            <p:nvPr userDrawn="1"/>
          </p:nvCxnSpPr>
          <p:spPr>
            <a:xfrm>
              <a:off x="5682113" y="5075781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xmlns="" id="{F6EEC507-0337-4D52-A149-AC3121803A5E}"/>
                </a:ext>
              </a:extLst>
            </p:cNvPr>
            <p:cNvCxnSpPr>
              <a:cxnSpLocks/>
              <a:stCxn id="392" idx="2"/>
              <a:endCxn id="393" idx="6"/>
            </p:cNvCxnSpPr>
            <p:nvPr userDrawn="1"/>
          </p:nvCxnSpPr>
          <p:spPr>
            <a:xfrm flipV="1">
              <a:off x="5699103" y="4601720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353">
              <a:extLst>
                <a:ext uri="{FF2B5EF4-FFF2-40B4-BE49-F238E27FC236}">
                  <a16:creationId xmlns:a16="http://schemas.microsoft.com/office/drawing/2014/main" xmlns="" id="{3B14444C-F8A2-4D69-85B4-D7945F76E80A}"/>
                </a:ext>
              </a:extLst>
            </p:cNvPr>
            <p:cNvCxnSpPr>
              <a:cxnSpLocks/>
              <a:stCxn id="392" idx="1"/>
              <a:endCxn id="394" idx="4"/>
            </p:cNvCxnSpPr>
            <p:nvPr userDrawn="1"/>
          </p:nvCxnSpPr>
          <p:spPr>
            <a:xfrm flipV="1">
              <a:off x="5651680" y="3295922"/>
              <a:ext cx="956850" cy="16243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54">
              <a:extLst>
                <a:ext uri="{FF2B5EF4-FFF2-40B4-BE49-F238E27FC236}">
                  <a16:creationId xmlns:a16="http://schemas.microsoft.com/office/drawing/2014/main" xmlns="" id="{A24E1741-DA2C-4FEB-A835-6D811698BA7B}"/>
                </a:ext>
              </a:extLst>
            </p:cNvPr>
            <p:cNvCxnSpPr>
              <a:cxnSpLocks/>
              <a:stCxn id="390" idx="1"/>
              <a:endCxn id="394" idx="5"/>
            </p:cNvCxnSpPr>
            <p:nvPr userDrawn="1"/>
          </p:nvCxnSpPr>
          <p:spPr>
            <a:xfrm flipV="1">
              <a:off x="4477836" y="3274044"/>
              <a:ext cx="2077876" cy="1772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355">
              <a:extLst>
                <a:ext uri="{FF2B5EF4-FFF2-40B4-BE49-F238E27FC236}">
                  <a16:creationId xmlns:a16="http://schemas.microsoft.com/office/drawing/2014/main" xmlns="" id="{8FC97A3B-281E-4D29-B3F7-B26D29EBA782}"/>
                </a:ext>
              </a:extLst>
            </p:cNvPr>
            <p:cNvCxnSpPr>
              <a:cxnSpLocks/>
              <a:stCxn id="390" idx="0"/>
              <a:endCxn id="391" idx="4"/>
            </p:cNvCxnSpPr>
            <p:nvPr userDrawn="1"/>
          </p:nvCxnSpPr>
          <p:spPr>
            <a:xfrm flipV="1">
              <a:off x="4430367" y="4043431"/>
              <a:ext cx="58508" cy="971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356">
              <a:extLst>
                <a:ext uri="{FF2B5EF4-FFF2-40B4-BE49-F238E27FC236}">
                  <a16:creationId xmlns:a16="http://schemas.microsoft.com/office/drawing/2014/main" xmlns="" id="{854FF3A0-EF86-4EAF-B1A0-6DECE614DAF7}"/>
                </a:ext>
              </a:extLst>
            </p:cNvPr>
            <p:cNvCxnSpPr>
              <a:cxnSpLocks/>
              <a:stCxn id="396" idx="0"/>
              <a:endCxn id="395" idx="4"/>
            </p:cNvCxnSpPr>
            <p:nvPr userDrawn="1"/>
          </p:nvCxnSpPr>
          <p:spPr>
            <a:xfrm flipV="1">
              <a:off x="2274960" y="3873481"/>
              <a:ext cx="236156" cy="11539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xmlns="" id="{F457C126-B9E9-4644-9BDC-0C0D11F28265}"/>
                </a:ext>
              </a:extLst>
            </p:cNvPr>
            <p:cNvCxnSpPr>
              <a:cxnSpLocks/>
              <a:stCxn id="439" idx="7"/>
              <a:endCxn id="395" idx="5"/>
            </p:cNvCxnSpPr>
            <p:nvPr userDrawn="1"/>
          </p:nvCxnSpPr>
          <p:spPr>
            <a:xfrm flipV="1">
              <a:off x="1153506" y="3840664"/>
              <a:ext cx="1278383" cy="71666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>
              <a:extLst>
                <a:ext uri="{FF2B5EF4-FFF2-40B4-BE49-F238E27FC236}">
                  <a16:creationId xmlns:a16="http://schemas.microsoft.com/office/drawing/2014/main" xmlns="" id="{36567BCB-36FF-4E11-B2D2-C759CF5B3FED}"/>
                </a:ext>
              </a:extLst>
            </p:cNvPr>
            <p:cNvCxnSpPr>
              <a:cxnSpLocks/>
              <a:endCxn id="396" idx="6"/>
            </p:cNvCxnSpPr>
            <p:nvPr userDrawn="1"/>
          </p:nvCxnSpPr>
          <p:spPr>
            <a:xfrm flipV="1">
              <a:off x="1109306" y="5139476"/>
              <a:ext cx="1053610" cy="4204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xmlns="" id="{E6914467-DB30-4F6F-8A4C-DA63B0349B86}"/>
                </a:ext>
              </a:extLst>
            </p:cNvPr>
            <p:cNvCxnSpPr>
              <a:cxnSpLocks/>
              <a:stCxn id="438" idx="5"/>
              <a:endCxn id="397" idx="6"/>
            </p:cNvCxnSpPr>
            <p:nvPr userDrawn="1"/>
          </p:nvCxnSpPr>
          <p:spPr>
            <a:xfrm>
              <a:off x="1094332" y="5702233"/>
              <a:ext cx="1771424" cy="4775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xmlns="" id="{775D3032-228A-4AD2-AE93-FA5C4E8F98A2}"/>
                </a:ext>
              </a:extLst>
            </p:cNvPr>
            <p:cNvCxnSpPr>
              <a:cxnSpLocks/>
              <a:endCxn id="397" idx="4"/>
            </p:cNvCxnSpPr>
            <p:nvPr userDrawn="1"/>
          </p:nvCxnSpPr>
          <p:spPr>
            <a:xfrm flipV="1">
              <a:off x="2739040" y="6254482"/>
              <a:ext cx="201412" cy="5439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xmlns="" id="{05B22E8A-33A9-44A2-9D2F-F8266ECE12B4}"/>
                </a:ext>
              </a:extLst>
            </p:cNvPr>
            <p:cNvCxnSpPr>
              <a:cxnSpLocks/>
              <a:stCxn id="397" idx="3"/>
            </p:cNvCxnSpPr>
            <p:nvPr userDrawn="1"/>
          </p:nvCxnSpPr>
          <p:spPr>
            <a:xfrm>
              <a:off x="2993271" y="6232605"/>
              <a:ext cx="836426" cy="5658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>
              <a:extLst>
                <a:ext uri="{FF2B5EF4-FFF2-40B4-BE49-F238E27FC236}">
                  <a16:creationId xmlns:a16="http://schemas.microsoft.com/office/drawing/2014/main" xmlns="" id="{1E5FD5BE-5282-4D7F-87C2-BBAFCB05E3EE}"/>
                </a:ext>
              </a:extLst>
            </p:cNvPr>
            <p:cNvCxnSpPr>
              <a:cxnSpLocks/>
              <a:stCxn id="397" idx="3"/>
              <a:endCxn id="389" idx="6"/>
            </p:cNvCxnSpPr>
            <p:nvPr userDrawn="1"/>
          </p:nvCxnSpPr>
          <p:spPr>
            <a:xfrm flipV="1">
              <a:off x="2993270" y="6187800"/>
              <a:ext cx="1496920" cy="448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>
              <a:extLst>
                <a:ext uri="{FF2B5EF4-FFF2-40B4-BE49-F238E27FC236}">
                  <a16:creationId xmlns:a16="http://schemas.microsoft.com/office/drawing/2014/main" xmlns="" id="{AB677181-A885-443C-8BB9-35444E6EF8EC}"/>
                </a:ext>
              </a:extLst>
            </p:cNvPr>
            <p:cNvCxnSpPr>
              <a:cxnSpLocks/>
              <a:stCxn id="397" idx="1"/>
              <a:endCxn id="390" idx="5"/>
            </p:cNvCxnSpPr>
            <p:nvPr userDrawn="1"/>
          </p:nvCxnSpPr>
          <p:spPr>
            <a:xfrm flipV="1">
              <a:off x="2993270" y="5129624"/>
              <a:ext cx="1360178" cy="9973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>
              <a:extLst>
                <a:ext uri="{FF2B5EF4-FFF2-40B4-BE49-F238E27FC236}">
                  <a16:creationId xmlns:a16="http://schemas.microsoft.com/office/drawing/2014/main" xmlns="" id="{ACD8AF65-85A7-4CF8-A1B9-CB8FB05A486D}"/>
                </a:ext>
              </a:extLst>
            </p:cNvPr>
            <p:cNvCxnSpPr>
              <a:cxnSpLocks/>
              <a:stCxn id="396" idx="2"/>
              <a:endCxn id="390" idx="6"/>
            </p:cNvCxnSpPr>
            <p:nvPr userDrawn="1"/>
          </p:nvCxnSpPr>
          <p:spPr>
            <a:xfrm flipV="1">
              <a:off x="2387004" y="5073530"/>
              <a:ext cx="1955408" cy="659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>
              <a:extLst>
                <a:ext uri="{FF2B5EF4-FFF2-40B4-BE49-F238E27FC236}">
                  <a16:creationId xmlns:a16="http://schemas.microsoft.com/office/drawing/2014/main" xmlns="" id="{1D1B3C32-80BB-4CA6-9944-E0918C3B734A}"/>
                </a:ext>
              </a:extLst>
            </p:cNvPr>
            <p:cNvCxnSpPr>
              <a:cxnSpLocks/>
              <a:stCxn id="395" idx="3"/>
              <a:endCxn id="390" idx="7"/>
            </p:cNvCxnSpPr>
            <p:nvPr userDrawn="1"/>
          </p:nvCxnSpPr>
          <p:spPr>
            <a:xfrm>
              <a:off x="2590343" y="3840664"/>
              <a:ext cx="1783930" cy="11853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Connector 366">
              <a:extLst>
                <a:ext uri="{FF2B5EF4-FFF2-40B4-BE49-F238E27FC236}">
                  <a16:creationId xmlns:a16="http://schemas.microsoft.com/office/drawing/2014/main" xmlns="" id="{5882E4BB-DB6C-4A76-9695-AD69816AD3A2}"/>
                </a:ext>
              </a:extLst>
            </p:cNvPr>
            <p:cNvCxnSpPr>
              <a:cxnSpLocks/>
              <a:stCxn id="395" idx="2"/>
              <a:endCxn id="391" idx="6"/>
            </p:cNvCxnSpPr>
            <p:nvPr userDrawn="1"/>
          </p:nvCxnSpPr>
          <p:spPr>
            <a:xfrm>
              <a:off x="2623160" y="3761437"/>
              <a:ext cx="1780131" cy="14864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Straight Connector 367">
              <a:extLst>
                <a:ext uri="{FF2B5EF4-FFF2-40B4-BE49-F238E27FC236}">
                  <a16:creationId xmlns:a16="http://schemas.microsoft.com/office/drawing/2014/main" xmlns="" id="{D4902587-194F-43AA-8125-9F1EB46E9E6B}"/>
                </a:ext>
              </a:extLst>
            </p:cNvPr>
            <p:cNvCxnSpPr>
              <a:cxnSpLocks/>
              <a:stCxn id="391" idx="1"/>
              <a:endCxn id="394" idx="6"/>
            </p:cNvCxnSpPr>
            <p:nvPr userDrawn="1"/>
          </p:nvCxnSpPr>
          <p:spPr>
            <a:xfrm flipV="1">
              <a:off x="4607055" y="3221226"/>
              <a:ext cx="1926779" cy="6522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Straight Connector 368">
              <a:extLst>
                <a:ext uri="{FF2B5EF4-FFF2-40B4-BE49-F238E27FC236}">
                  <a16:creationId xmlns:a16="http://schemas.microsoft.com/office/drawing/2014/main" xmlns="" id="{358B3EB9-CAD2-49B2-9095-3C8EEE7926F2}"/>
                </a:ext>
              </a:extLst>
            </p:cNvPr>
            <p:cNvCxnSpPr>
              <a:cxnSpLocks/>
              <a:stCxn id="390" idx="2"/>
              <a:endCxn id="392" idx="6"/>
            </p:cNvCxnSpPr>
            <p:nvPr userDrawn="1"/>
          </p:nvCxnSpPr>
          <p:spPr>
            <a:xfrm flipV="1">
              <a:off x="4488872" y="5034766"/>
              <a:ext cx="990314" cy="682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369">
              <a:extLst>
                <a:ext uri="{FF2B5EF4-FFF2-40B4-BE49-F238E27FC236}">
                  <a16:creationId xmlns:a16="http://schemas.microsoft.com/office/drawing/2014/main" xmlns="" id="{627154F2-DCE7-48B9-B153-91972B553DF1}"/>
                </a:ext>
              </a:extLst>
            </p:cNvPr>
            <p:cNvCxnSpPr>
              <a:cxnSpLocks/>
              <a:stCxn id="389" idx="1"/>
              <a:endCxn id="392" idx="5"/>
            </p:cNvCxnSpPr>
            <p:nvPr userDrawn="1"/>
          </p:nvCxnSpPr>
          <p:spPr>
            <a:xfrm flipV="1">
              <a:off x="4681461" y="5106214"/>
              <a:ext cx="845148" cy="10023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Connector 370">
              <a:extLst>
                <a:ext uri="{FF2B5EF4-FFF2-40B4-BE49-F238E27FC236}">
                  <a16:creationId xmlns:a16="http://schemas.microsoft.com/office/drawing/2014/main" xmlns="" id="{1EB2DE54-DB1E-4193-8107-8A74DD9650F6}"/>
                </a:ext>
              </a:extLst>
            </p:cNvPr>
            <p:cNvCxnSpPr>
              <a:cxnSpLocks/>
              <a:stCxn id="389" idx="3"/>
              <a:endCxn id="409" idx="1"/>
            </p:cNvCxnSpPr>
            <p:nvPr userDrawn="1"/>
          </p:nvCxnSpPr>
          <p:spPr>
            <a:xfrm>
              <a:off x="4681461" y="6267027"/>
              <a:ext cx="1470253" cy="56805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Straight Connector 371">
              <a:extLst>
                <a:ext uri="{FF2B5EF4-FFF2-40B4-BE49-F238E27FC236}">
                  <a16:creationId xmlns:a16="http://schemas.microsoft.com/office/drawing/2014/main" xmlns="" id="{DAC79133-16B5-48F3-B6C2-71C04A00F0F6}"/>
                </a:ext>
              </a:extLst>
            </p:cNvPr>
            <p:cNvCxnSpPr>
              <a:cxnSpLocks/>
              <a:stCxn id="392" idx="4"/>
              <a:endCxn id="409" idx="2"/>
            </p:cNvCxnSpPr>
            <p:nvPr userDrawn="1"/>
          </p:nvCxnSpPr>
          <p:spPr>
            <a:xfrm>
              <a:off x="5610665" y="5123204"/>
              <a:ext cx="652864" cy="17129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Straight Connector 372">
              <a:extLst>
                <a:ext uri="{FF2B5EF4-FFF2-40B4-BE49-F238E27FC236}">
                  <a16:creationId xmlns:a16="http://schemas.microsoft.com/office/drawing/2014/main" xmlns="" id="{74B2CDF9-39A8-4BE8-A7B7-C26EC9E91221}"/>
                </a:ext>
              </a:extLst>
            </p:cNvPr>
            <p:cNvCxnSpPr>
              <a:cxnSpLocks/>
              <a:stCxn id="388" idx="5"/>
              <a:endCxn id="409" idx="0"/>
            </p:cNvCxnSpPr>
            <p:nvPr userDrawn="1"/>
          </p:nvCxnSpPr>
          <p:spPr>
            <a:xfrm flipH="1">
              <a:off x="6375345" y="5883908"/>
              <a:ext cx="879736" cy="95325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Connector 373">
              <a:extLst>
                <a:ext uri="{FF2B5EF4-FFF2-40B4-BE49-F238E27FC236}">
                  <a16:creationId xmlns:a16="http://schemas.microsoft.com/office/drawing/2014/main" xmlns="" id="{12990E60-DFB8-4118-AB73-44F155EC2500}"/>
                </a:ext>
              </a:extLst>
            </p:cNvPr>
            <p:cNvCxnSpPr>
              <a:cxnSpLocks/>
              <a:stCxn id="389" idx="7"/>
              <a:endCxn id="390" idx="3"/>
            </p:cNvCxnSpPr>
            <p:nvPr userDrawn="1"/>
          </p:nvCxnSpPr>
          <p:spPr>
            <a:xfrm flipH="1" flipV="1">
              <a:off x="4457011" y="5150449"/>
              <a:ext cx="65996" cy="9581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Connector 374">
              <a:extLst>
                <a:ext uri="{FF2B5EF4-FFF2-40B4-BE49-F238E27FC236}">
                  <a16:creationId xmlns:a16="http://schemas.microsoft.com/office/drawing/2014/main" xmlns="" id="{8668EB57-48E0-4065-8D2C-F71BBACFF3E8}"/>
                </a:ext>
              </a:extLst>
            </p:cNvPr>
            <p:cNvCxnSpPr>
              <a:cxnSpLocks/>
              <a:stCxn id="387" idx="7"/>
              <a:endCxn id="393" idx="3"/>
            </p:cNvCxnSpPr>
            <p:nvPr userDrawn="1"/>
          </p:nvCxnSpPr>
          <p:spPr>
            <a:xfrm flipH="1" flipV="1">
              <a:off x="7349691" y="4680947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>
              <a:extLst>
                <a:ext uri="{FF2B5EF4-FFF2-40B4-BE49-F238E27FC236}">
                  <a16:creationId xmlns:a16="http://schemas.microsoft.com/office/drawing/2014/main" xmlns="" id="{4DF1FBD4-D6D1-42AE-BF95-C4F11DF948AA}"/>
                </a:ext>
              </a:extLst>
            </p:cNvPr>
            <p:cNvCxnSpPr>
              <a:cxnSpLocks/>
              <a:endCxn id="389" idx="4"/>
            </p:cNvCxnSpPr>
            <p:nvPr userDrawn="1"/>
          </p:nvCxnSpPr>
          <p:spPr>
            <a:xfrm flipV="1">
              <a:off x="4489041" y="6299844"/>
              <a:ext cx="113193" cy="5461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Connector 376">
              <a:extLst>
                <a:ext uri="{FF2B5EF4-FFF2-40B4-BE49-F238E27FC236}">
                  <a16:creationId xmlns:a16="http://schemas.microsoft.com/office/drawing/2014/main" xmlns="" id="{B8B912F1-A8BF-476C-9C3D-1B577E2D26C6}"/>
                </a:ext>
              </a:extLst>
            </p:cNvPr>
            <p:cNvCxnSpPr>
              <a:cxnSpLocks/>
              <a:stCxn id="397" idx="7"/>
              <a:endCxn id="396" idx="4"/>
            </p:cNvCxnSpPr>
            <p:nvPr userDrawn="1"/>
          </p:nvCxnSpPr>
          <p:spPr>
            <a:xfrm flipH="1" flipV="1">
              <a:off x="2274960" y="5251520"/>
              <a:ext cx="612674" cy="875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3" name="Oval 382">
              <a:extLst>
                <a:ext uri="{FF2B5EF4-FFF2-40B4-BE49-F238E27FC236}">
                  <a16:creationId xmlns:a16="http://schemas.microsoft.com/office/drawing/2014/main" xmlns="" id="{E96A9BFA-4CD8-4DB0-9228-9696ED94FB77}"/>
                </a:ext>
              </a:extLst>
            </p:cNvPr>
            <p:cNvSpPr/>
            <p:nvPr userDrawn="1"/>
          </p:nvSpPr>
          <p:spPr>
            <a:xfrm flipH="1">
              <a:off x="11304001" y="5703017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78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84" name="Oval 383">
              <a:extLst>
                <a:ext uri="{FF2B5EF4-FFF2-40B4-BE49-F238E27FC236}">
                  <a16:creationId xmlns:a16="http://schemas.microsoft.com/office/drawing/2014/main" xmlns="" id="{0669F18F-8FD3-4047-8020-609BD69FC76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0259403" y="552890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78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85" name="Oval 384">
              <a:extLst>
                <a:ext uri="{FF2B5EF4-FFF2-40B4-BE49-F238E27FC236}">
                  <a16:creationId xmlns:a16="http://schemas.microsoft.com/office/drawing/2014/main" xmlns="" id="{CF7FB4A6-04F8-4176-AE7D-E580036820C3}"/>
                </a:ext>
              </a:extLst>
            </p:cNvPr>
            <p:cNvSpPr/>
            <p:nvPr userDrawn="1"/>
          </p:nvSpPr>
          <p:spPr>
            <a:xfrm flipH="1">
              <a:off x="10291530" y="416373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78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86" name="Oval 385">
              <a:extLst>
                <a:ext uri="{FF2B5EF4-FFF2-40B4-BE49-F238E27FC236}">
                  <a16:creationId xmlns:a16="http://schemas.microsoft.com/office/drawing/2014/main" xmlns="" id="{9703BC95-7104-4DB4-9AD1-3BF8BB5C7287}"/>
                </a:ext>
              </a:extLst>
            </p:cNvPr>
            <p:cNvSpPr/>
            <p:nvPr userDrawn="1"/>
          </p:nvSpPr>
          <p:spPr>
            <a:xfrm flipH="1">
              <a:off x="8727293" y="43952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78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87" name="Oval 386">
              <a:extLst>
                <a:ext uri="{FF2B5EF4-FFF2-40B4-BE49-F238E27FC236}">
                  <a16:creationId xmlns:a16="http://schemas.microsoft.com/office/drawing/2014/main" xmlns="" id="{CDF01970-5CFC-49F6-8903-B56AC9549A9B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2231" y="563687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78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88" name="Oval 387">
              <a:extLst>
                <a:ext uri="{FF2B5EF4-FFF2-40B4-BE49-F238E27FC236}">
                  <a16:creationId xmlns:a16="http://schemas.microsoft.com/office/drawing/2014/main" xmlns="" id="{226F2E08-6904-4F19-A987-728258C7E220}"/>
                </a:ext>
              </a:extLst>
            </p:cNvPr>
            <p:cNvSpPr/>
            <p:nvPr userDrawn="1"/>
          </p:nvSpPr>
          <p:spPr>
            <a:xfrm flipH="1">
              <a:off x="7222264" y="56926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78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89" name="Oval 388">
              <a:extLst>
                <a:ext uri="{FF2B5EF4-FFF2-40B4-BE49-F238E27FC236}">
                  <a16:creationId xmlns:a16="http://schemas.microsoft.com/office/drawing/2014/main" xmlns="" id="{4DAD8771-49A0-43DA-9264-61AACDA6CF5F}"/>
                </a:ext>
              </a:extLst>
            </p:cNvPr>
            <p:cNvSpPr/>
            <p:nvPr userDrawn="1"/>
          </p:nvSpPr>
          <p:spPr>
            <a:xfrm flipH="1">
              <a:off x="4490190" y="607575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78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90" name="Oval 389">
              <a:extLst>
                <a:ext uri="{FF2B5EF4-FFF2-40B4-BE49-F238E27FC236}">
                  <a16:creationId xmlns:a16="http://schemas.microsoft.com/office/drawing/2014/main" xmlns="" id="{D5CB5A83-82EA-4784-BED7-6EAFCB912F61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H="1">
              <a:off x="4340946" y="501355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78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91" name="Oval 390">
              <a:extLst>
                <a:ext uri="{FF2B5EF4-FFF2-40B4-BE49-F238E27FC236}">
                  <a16:creationId xmlns:a16="http://schemas.microsoft.com/office/drawing/2014/main" xmlns="" id="{1398461F-8D64-44A7-B358-41304782987A}"/>
                </a:ext>
              </a:extLst>
            </p:cNvPr>
            <p:cNvSpPr/>
            <p:nvPr userDrawn="1"/>
          </p:nvSpPr>
          <p:spPr>
            <a:xfrm rot="738506" flipH="1">
              <a:off x="4400716" y="382191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78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92" name="Oval 391">
              <a:extLst>
                <a:ext uri="{FF2B5EF4-FFF2-40B4-BE49-F238E27FC236}">
                  <a16:creationId xmlns:a16="http://schemas.microsoft.com/office/drawing/2014/main" xmlns="" id="{D6328F77-F24D-4FD2-885F-C82EEBE3BB34}"/>
                </a:ext>
              </a:extLst>
            </p:cNvPr>
            <p:cNvSpPr/>
            <p:nvPr userDrawn="1"/>
          </p:nvSpPr>
          <p:spPr>
            <a:xfrm rot="20935587" flipH="1">
              <a:off x="5477100" y="490120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78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93" name="Oval 392">
              <a:extLst>
                <a:ext uri="{FF2B5EF4-FFF2-40B4-BE49-F238E27FC236}">
                  <a16:creationId xmlns:a16="http://schemas.microsoft.com/office/drawing/2014/main" xmlns="" id="{E1BE2185-B08F-4C1D-9574-206393EB0F85}"/>
                </a:ext>
              </a:extLst>
            </p:cNvPr>
            <p:cNvSpPr/>
            <p:nvPr userDrawn="1"/>
          </p:nvSpPr>
          <p:spPr>
            <a:xfrm flipH="1">
              <a:off x="7158420" y="448967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78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xmlns="" id="{470962A7-6557-4983-8E41-C5DB5235AEBB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533834" y="314653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78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95" name="Oval 394">
              <a:extLst>
                <a:ext uri="{FF2B5EF4-FFF2-40B4-BE49-F238E27FC236}">
                  <a16:creationId xmlns:a16="http://schemas.microsoft.com/office/drawing/2014/main" xmlns="" id="{26A04628-7DF3-4C8C-A143-D0407063E401}"/>
                </a:ext>
              </a:extLst>
            </p:cNvPr>
            <p:cNvSpPr/>
            <p:nvPr userDrawn="1"/>
          </p:nvSpPr>
          <p:spPr>
            <a:xfrm flipH="1">
              <a:off x="2399072" y="3649393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78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96" name="Oval 395">
              <a:extLst>
                <a:ext uri="{FF2B5EF4-FFF2-40B4-BE49-F238E27FC236}">
                  <a16:creationId xmlns:a16="http://schemas.microsoft.com/office/drawing/2014/main" xmlns="" id="{3F011AAD-7FE5-4E00-B4FB-06A3FC5F41B2}"/>
                </a:ext>
              </a:extLst>
            </p:cNvPr>
            <p:cNvSpPr/>
            <p:nvPr userDrawn="1"/>
          </p:nvSpPr>
          <p:spPr>
            <a:xfrm flipH="1">
              <a:off x="2162916" y="502743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78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97" name="Oval 396">
              <a:extLst>
                <a:ext uri="{FF2B5EF4-FFF2-40B4-BE49-F238E27FC236}">
                  <a16:creationId xmlns:a16="http://schemas.microsoft.com/office/drawing/2014/main" xmlns="" id="{014E5DB5-D091-4270-AF79-6247CD2AB459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2865756" y="610509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78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xmlns="" id="{3AF0AAEC-CEA1-4FAB-A952-A6A05D2D7A7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89475" y="455079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78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08" name="Chord 407">
              <a:extLst>
                <a:ext uri="{FF2B5EF4-FFF2-40B4-BE49-F238E27FC236}">
                  <a16:creationId xmlns:a16="http://schemas.microsoft.com/office/drawing/2014/main" xmlns="" id="{A0F0CE9E-D32E-48CA-9E15-B19C238CE89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919813" y="6746029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78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09" name="Chord 408">
              <a:extLst>
                <a:ext uri="{FF2B5EF4-FFF2-40B4-BE49-F238E27FC236}">
                  <a16:creationId xmlns:a16="http://schemas.microsoft.com/office/drawing/2014/main" xmlns="" id="{EA1BF35A-4C40-4AA1-AD07-6A0466D20438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151551" y="6717004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780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xmlns="" id="{AE910EAE-B3BF-4238-803F-C58499B33B75}"/>
                </a:ext>
              </a:extLst>
            </p:cNvPr>
            <p:cNvCxnSpPr>
              <a:cxnSpLocks/>
              <a:stCxn id="408" idx="1"/>
              <a:endCxn id="387" idx="3"/>
            </p:cNvCxnSpPr>
            <p:nvPr userDrawn="1"/>
          </p:nvCxnSpPr>
          <p:spPr>
            <a:xfrm flipH="1" flipV="1">
              <a:off x="8879746" y="5764388"/>
              <a:ext cx="1040177" cy="1060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xmlns="" id="{5A30F1F2-59AF-4ED1-8F6B-9911422A58AE}"/>
                </a:ext>
              </a:extLst>
            </p:cNvPr>
            <p:cNvCxnSpPr>
              <a:cxnSpLocks/>
              <a:stCxn id="436" idx="6"/>
              <a:endCxn id="395" idx="6"/>
            </p:cNvCxnSpPr>
            <p:nvPr userDrawn="1"/>
          </p:nvCxnSpPr>
          <p:spPr>
            <a:xfrm>
              <a:off x="1249806" y="3691601"/>
              <a:ext cx="1149266" cy="698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xmlns="" id="{F6DE8F54-1606-4C14-9448-5A298ACA11A6}"/>
                </a:ext>
              </a:extLst>
            </p:cNvPr>
            <p:cNvCxnSpPr>
              <a:cxnSpLocks/>
              <a:stCxn id="433" idx="4"/>
              <a:endCxn id="439" idx="1"/>
            </p:cNvCxnSpPr>
            <p:nvPr userDrawn="1"/>
          </p:nvCxnSpPr>
          <p:spPr>
            <a:xfrm>
              <a:off x="181389" y="3694736"/>
              <a:ext cx="833340" cy="86259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Connector 418">
              <a:extLst>
                <a:ext uri="{FF2B5EF4-FFF2-40B4-BE49-F238E27FC236}">
                  <a16:creationId xmlns:a16="http://schemas.microsoft.com/office/drawing/2014/main" xmlns="" id="{C33D342E-FE59-425E-AF33-D0D9E147BB57}"/>
                </a:ext>
              </a:extLst>
            </p:cNvPr>
            <p:cNvCxnSpPr>
              <a:cxnSpLocks/>
              <a:stCxn id="439" idx="4"/>
              <a:endCxn id="438" idx="0"/>
            </p:cNvCxnSpPr>
            <p:nvPr userDrawn="1"/>
          </p:nvCxnSpPr>
          <p:spPr>
            <a:xfrm flipH="1">
              <a:off x="990250" y="4724846"/>
              <a:ext cx="93868" cy="726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Straight Connector 419">
              <a:extLst>
                <a:ext uri="{FF2B5EF4-FFF2-40B4-BE49-F238E27FC236}">
                  <a16:creationId xmlns:a16="http://schemas.microsoft.com/office/drawing/2014/main" xmlns="" id="{C5F695CD-3EA0-437D-8AEA-973FF6FC73F3}"/>
                </a:ext>
              </a:extLst>
            </p:cNvPr>
            <p:cNvCxnSpPr>
              <a:cxnSpLocks/>
              <a:stCxn id="437" idx="3"/>
            </p:cNvCxnSpPr>
            <p:nvPr userDrawn="1"/>
          </p:nvCxnSpPr>
          <p:spPr>
            <a:xfrm flipH="1">
              <a:off x="994391" y="6664731"/>
              <a:ext cx="195332" cy="1932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Straight Connector 420">
              <a:extLst>
                <a:ext uri="{FF2B5EF4-FFF2-40B4-BE49-F238E27FC236}">
                  <a16:creationId xmlns:a16="http://schemas.microsoft.com/office/drawing/2014/main" xmlns="" id="{6B0553EA-5F7F-4866-9F98-B34213D2C595}"/>
                </a:ext>
              </a:extLst>
            </p:cNvPr>
            <p:cNvCxnSpPr>
              <a:cxnSpLocks/>
              <a:stCxn id="437" idx="0"/>
              <a:endCxn id="438" idx="4"/>
            </p:cNvCxnSpPr>
            <p:nvPr userDrawn="1"/>
          </p:nvCxnSpPr>
          <p:spPr>
            <a:xfrm flipH="1" flipV="1">
              <a:off x="990250" y="5745345"/>
              <a:ext cx="303555" cy="6681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>
              <a:extLst>
                <a:ext uri="{FF2B5EF4-FFF2-40B4-BE49-F238E27FC236}">
                  <a16:creationId xmlns:a16="http://schemas.microsoft.com/office/drawing/2014/main" xmlns="" id="{E6702C4B-EF1D-4452-B40F-0C0C9D9553D2}"/>
                </a:ext>
              </a:extLst>
            </p:cNvPr>
            <p:cNvCxnSpPr>
              <a:cxnSpLocks/>
              <a:stCxn id="489" idx="1"/>
              <a:endCxn id="433" idx="3"/>
            </p:cNvCxnSpPr>
            <p:nvPr userDrawn="1"/>
          </p:nvCxnSpPr>
          <p:spPr>
            <a:xfrm flipV="1">
              <a:off x="7025" y="3684478"/>
              <a:ext cx="62174" cy="10396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xmlns="" id="{EB187D56-C66A-4513-9774-ECC7A8A23E73}"/>
                </a:ext>
              </a:extLst>
            </p:cNvPr>
            <p:cNvCxnSpPr>
              <a:cxnSpLocks/>
              <a:stCxn id="438" idx="2"/>
              <a:endCxn id="489" idx="0"/>
            </p:cNvCxnSpPr>
            <p:nvPr userDrawn="1"/>
          </p:nvCxnSpPr>
          <p:spPr>
            <a:xfrm flipH="1" flipV="1">
              <a:off x="4947" y="4947737"/>
              <a:ext cx="838109" cy="6504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xmlns="" id="{A9ECC849-1F24-4989-B5B1-BCC1C0EDA75F}"/>
                </a:ext>
              </a:extLst>
            </p:cNvPr>
            <p:cNvCxnSpPr>
              <a:cxnSpLocks/>
              <a:stCxn id="437" idx="1"/>
            </p:cNvCxnSpPr>
            <p:nvPr userDrawn="1"/>
          </p:nvCxnSpPr>
          <p:spPr>
            <a:xfrm flipH="1">
              <a:off x="0" y="6456567"/>
              <a:ext cx="1189723" cy="1905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Straight Connector 424">
              <a:extLst>
                <a:ext uri="{FF2B5EF4-FFF2-40B4-BE49-F238E27FC236}">
                  <a16:creationId xmlns:a16="http://schemas.microsoft.com/office/drawing/2014/main" xmlns="" id="{ADE5DDE3-D8DD-4458-8EF0-F1124B25CBB1}"/>
                </a:ext>
              </a:extLst>
            </p:cNvPr>
            <p:cNvCxnSpPr>
              <a:cxnSpLocks/>
              <a:stCxn id="395" idx="1"/>
              <a:endCxn id="276" idx="0"/>
            </p:cNvCxnSpPr>
            <p:nvPr userDrawn="1"/>
          </p:nvCxnSpPr>
          <p:spPr>
            <a:xfrm flipV="1">
              <a:off x="2590343" y="2989715"/>
              <a:ext cx="770893" cy="6924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Straight Connector 425">
              <a:extLst>
                <a:ext uri="{FF2B5EF4-FFF2-40B4-BE49-F238E27FC236}">
                  <a16:creationId xmlns:a16="http://schemas.microsoft.com/office/drawing/2014/main" xmlns="" id="{BD6AE4D0-672A-4C4D-A1BA-4A3C1A7FB06C}"/>
                </a:ext>
              </a:extLst>
            </p:cNvPr>
            <p:cNvCxnSpPr>
              <a:cxnSpLocks/>
              <a:stCxn id="435" idx="6"/>
              <a:endCxn id="434" idx="2"/>
            </p:cNvCxnSpPr>
            <p:nvPr userDrawn="1"/>
          </p:nvCxnSpPr>
          <p:spPr>
            <a:xfrm>
              <a:off x="683818" y="2689233"/>
              <a:ext cx="1046792" cy="2609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Connector 426">
              <a:extLst>
                <a:ext uri="{FF2B5EF4-FFF2-40B4-BE49-F238E27FC236}">
                  <a16:creationId xmlns:a16="http://schemas.microsoft.com/office/drawing/2014/main" xmlns="" id="{B630176A-858D-4963-A9F3-2C6C252ECEF7}"/>
                </a:ext>
              </a:extLst>
            </p:cNvPr>
            <p:cNvCxnSpPr>
              <a:cxnSpLocks/>
              <a:stCxn id="433" idx="7"/>
              <a:endCxn id="435" idx="3"/>
            </p:cNvCxnSpPr>
            <p:nvPr userDrawn="1"/>
          </p:nvCxnSpPr>
          <p:spPr>
            <a:xfrm flipV="1">
              <a:off x="206155" y="2793315"/>
              <a:ext cx="226387" cy="63057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Straight Connector 427">
              <a:extLst>
                <a:ext uri="{FF2B5EF4-FFF2-40B4-BE49-F238E27FC236}">
                  <a16:creationId xmlns:a16="http://schemas.microsoft.com/office/drawing/2014/main" xmlns="" id="{D7373297-B00D-497A-A229-7398851AB3CC}"/>
                </a:ext>
              </a:extLst>
            </p:cNvPr>
            <p:cNvCxnSpPr>
              <a:cxnSpLocks/>
              <a:stCxn id="433" idx="5"/>
              <a:endCxn id="436" idx="2"/>
            </p:cNvCxnSpPr>
            <p:nvPr userDrawn="1"/>
          </p:nvCxnSpPr>
          <p:spPr>
            <a:xfrm>
              <a:off x="267973" y="3622660"/>
              <a:ext cx="785574" cy="689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xmlns="" id="{F3F5600A-CF44-45B7-BA45-778478D29A85}"/>
                </a:ext>
              </a:extLst>
            </p:cNvPr>
            <p:cNvCxnSpPr>
              <a:cxnSpLocks/>
              <a:stCxn id="434" idx="3"/>
              <a:endCxn id="436" idx="7"/>
            </p:cNvCxnSpPr>
            <p:nvPr userDrawn="1"/>
          </p:nvCxnSpPr>
          <p:spPr>
            <a:xfrm flipH="1">
              <a:off x="1221065" y="3059892"/>
              <a:ext cx="554979" cy="5623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Straight Connector 429">
              <a:extLst>
                <a:ext uri="{FF2B5EF4-FFF2-40B4-BE49-F238E27FC236}">
                  <a16:creationId xmlns:a16="http://schemas.microsoft.com/office/drawing/2014/main" xmlns="" id="{072E4473-78C2-4A9F-BEC7-2DB18701BBAA}"/>
                </a:ext>
              </a:extLst>
            </p:cNvPr>
            <p:cNvCxnSpPr>
              <a:cxnSpLocks/>
              <a:stCxn id="436" idx="4"/>
              <a:endCxn id="439" idx="0"/>
            </p:cNvCxnSpPr>
            <p:nvPr userDrawn="1"/>
          </p:nvCxnSpPr>
          <p:spPr>
            <a:xfrm flipH="1">
              <a:off x="1084118" y="3789730"/>
              <a:ext cx="67559" cy="7388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Straight Connector 430">
              <a:extLst>
                <a:ext uri="{FF2B5EF4-FFF2-40B4-BE49-F238E27FC236}">
                  <a16:creationId xmlns:a16="http://schemas.microsoft.com/office/drawing/2014/main" xmlns="" id="{72FBBEE8-E9D1-4D57-A6E0-23CF5927D2FD}"/>
                </a:ext>
              </a:extLst>
            </p:cNvPr>
            <p:cNvCxnSpPr>
              <a:cxnSpLocks/>
              <a:stCxn id="397" idx="2"/>
              <a:endCxn id="437" idx="2"/>
            </p:cNvCxnSpPr>
            <p:nvPr userDrawn="1"/>
          </p:nvCxnSpPr>
          <p:spPr>
            <a:xfrm flipH="1">
              <a:off x="1146611" y="6179786"/>
              <a:ext cx="1868537" cy="38086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2" name="Straight Connector 431">
              <a:extLst>
                <a:ext uri="{FF2B5EF4-FFF2-40B4-BE49-F238E27FC236}">
                  <a16:creationId xmlns:a16="http://schemas.microsoft.com/office/drawing/2014/main" xmlns="" id="{5B8A0BFD-7E9D-4B25-B417-DCF51DDA52DD}"/>
                </a:ext>
              </a:extLst>
            </p:cNvPr>
            <p:cNvCxnSpPr>
              <a:cxnSpLocks/>
              <a:endCxn id="437" idx="5"/>
            </p:cNvCxnSpPr>
            <p:nvPr userDrawn="1"/>
          </p:nvCxnSpPr>
          <p:spPr>
            <a:xfrm flipH="1" flipV="1">
              <a:off x="1397887" y="6664731"/>
              <a:ext cx="704210" cy="276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3" name="Oval 432">
              <a:extLst>
                <a:ext uri="{FF2B5EF4-FFF2-40B4-BE49-F238E27FC236}">
                  <a16:creationId xmlns:a16="http://schemas.microsoft.com/office/drawing/2014/main" xmlns="" id="{262F8CA6-0ACE-4B94-B93A-1114576EA092}"/>
                </a:ext>
              </a:extLst>
            </p:cNvPr>
            <p:cNvSpPr/>
            <p:nvPr userDrawn="1"/>
          </p:nvSpPr>
          <p:spPr>
            <a:xfrm rot="20563470">
              <a:off x="-9517" y="3406988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78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4" name="Oval 433">
              <a:extLst>
                <a:ext uri="{FF2B5EF4-FFF2-40B4-BE49-F238E27FC236}">
                  <a16:creationId xmlns:a16="http://schemas.microsoft.com/office/drawing/2014/main" xmlns="" id="{9E5CF673-9B10-43C9-BEB4-11910C422351}"/>
                </a:ext>
              </a:extLst>
            </p:cNvPr>
            <p:cNvSpPr/>
            <p:nvPr userDrawn="1"/>
          </p:nvSpPr>
          <p:spPr>
            <a:xfrm>
              <a:off x="1730610" y="2795084"/>
              <a:ext cx="310242" cy="31024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78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5" name="Oval 434">
              <a:extLst>
                <a:ext uri="{FF2B5EF4-FFF2-40B4-BE49-F238E27FC236}">
                  <a16:creationId xmlns:a16="http://schemas.microsoft.com/office/drawing/2014/main" xmlns="" id="{CC8DC166-FD10-4A7D-9BF8-1FBB0A080405}"/>
                </a:ext>
              </a:extLst>
            </p:cNvPr>
            <p:cNvSpPr/>
            <p:nvPr userDrawn="1"/>
          </p:nvSpPr>
          <p:spPr>
            <a:xfrm>
              <a:off x="389430" y="2542039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78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6" name="Oval 435">
              <a:extLst>
                <a:ext uri="{FF2B5EF4-FFF2-40B4-BE49-F238E27FC236}">
                  <a16:creationId xmlns:a16="http://schemas.microsoft.com/office/drawing/2014/main" xmlns="" id="{EA7CAB2F-1BAB-4B74-9E8A-D8633946D30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3547" y="3593471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78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7" name="Oval 436">
              <a:extLst>
                <a:ext uri="{FF2B5EF4-FFF2-40B4-BE49-F238E27FC236}">
                  <a16:creationId xmlns:a16="http://schemas.microsoft.com/office/drawing/2014/main" xmlns="" id="{D8B37EF9-E928-457F-B5E4-A397792692E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46611" y="6413455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78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8" name="Oval 437">
              <a:extLst>
                <a:ext uri="{FF2B5EF4-FFF2-40B4-BE49-F238E27FC236}">
                  <a16:creationId xmlns:a16="http://schemas.microsoft.com/office/drawing/2014/main" xmlns="" id="{13499771-83BD-4845-9584-20184AABC53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3056" y="5450957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78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9" name="Oval 438">
              <a:extLst>
                <a:ext uri="{FF2B5EF4-FFF2-40B4-BE49-F238E27FC236}">
                  <a16:creationId xmlns:a16="http://schemas.microsoft.com/office/drawing/2014/main" xmlns="" id="{50FB317B-19D5-496F-8B64-E6599CFC43D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85988" y="4528587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780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440" name="Straight Connector 439">
              <a:extLst>
                <a:ext uri="{FF2B5EF4-FFF2-40B4-BE49-F238E27FC236}">
                  <a16:creationId xmlns:a16="http://schemas.microsoft.com/office/drawing/2014/main" xmlns="" id="{C5588227-0936-4794-B64C-7E3B055B0583}"/>
                </a:ext>
              </a:extLst>
            </p:cNvPr>
            <p:cNvCxnSpPr>
              <a:cxnSpLocks/>
              <a:stCxn id="439" idx="3"/>
            </p:cNvCxnSpPr>
            <p:nvPr userDrawn="1"/>
          </p:nvCxnSpPr>
          <p:spPr>
            <a:xfrm flipH="1">
              <a:off x="125106" y="4696105"/>
              <a:ext cx="889623" cy="1628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1" name="Straight Connector 440">
              <a:extLst>
                <a:ext uri="{FF2B5EF4-FFF2-40B4-BE49-F238E27FC236}">
                  <a16:creationId xmlns:a16="http://schemas.microsoft.com/office/drawing/2014/main" xmlns="" id="{89CE0C9D-C1EB-4B8A-8EAA-30AC43E10C84}"/>
                </a:ext>
              </a:extLst>
            </p:cNvPr>
            <p:cNvCxnSpPr>
              <a:cxnSpLocks/>
              <a:stCxn id="435" idx="4"/>
              <a:endCxn id="436" idx="1"/>
            </p:cNvCxnSpPr>
            <p:nvPr userDrawn="1"/>
          </p:nvCxnSpPr>
          <p:spPr>
            <a:xfrm>
              <a:off x="536624" y="2836427"/>
              <a:ext cx="545664" cy="78578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2" name="Oval 441">
              <a:extLst>
                <a:ext uri="{FF2B5EF4-FFF2-40B4-BE49-F238E27FC236}">
                  <a16:creationId xmlns:a16="http://schemas.microsoft.com/office/drawing/2014/main" xmlns="" id="{1145B869-42AC-48D1-A2D6-C9E2DF013C5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972557" y="2874980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780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443" name="Straight Connector 442">
              <a:extLst>
                <a:ext uri="{FF2B5EF4-FFF2-40B4-BE49-F238E27FC236}">
                  <a16:creationId xmlns:a16="http://schemas.microsoft.com/office/drawing/2014/main" xmlns="" id="{41279562-33C3-456A-B014-21A1EE31ED39}"/>
                </a:ext>
              </a:extLst>
            </p:cNvPr>
            <p:cNvCxnSpPr>
              <a:cxnSpLocks/>
              <a:stCxn id="442" idx="3"/>
              <a:endCxn id="391" idx="0"/>
            </p:cNvCxnSpPr>
            <p:nvPr userDrawn="1"/>
          </p:nvCxnSpPr>
          <p:spPr>
            <a:xfrm flipH="1">
              <a:off x="4536645" y="3042498"/>
              <a:ext cx="464653" cy="7819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4" name="Straight Connector 443">
              <a:extLst>
                <a:ext uri="{FF2B5EF4-FFF2-40B4-BE49-F238E27FC236}">
                  <a16:creationId xmlns:a16="http://schemas.microsoft.com/office/drawing/2014/main" xmlns="" id="{5E72AE42-943D-427D-9FFF-24011AEC2A4D}"/>
                </a:ext>
              </a:extLst>
            </p:cNvPr>
            <p:cNvCxnSpPr>
              <a:cxnSpLocks/>
              <a:stCxn id="442" idx="2"/>
              <a:endCxn id="276" idx="6"/>
            </p:cNvCxnSpPr>
            <p:nvPr userDrawn="1"/>
          </p:nvCxnSpPr>
          <p:spPr>
            <a:xfrm flipH="1" flipV="1">
              <a:off x="3501498" y="2915999"/>
              <a:ext cx="1471059" cy="57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Straight Connector 444">
              <a:extLst>
                <a:ext uri="{FF2B5EF4-FFF2-40B4-BE49-F238E27FC236}">
                  <a16:creationId xmlns:a16="http://schemas.microsoft.com/office/drawing/2014/main" xmlns="" id="{50F5EA94-DDD0-49EF-B0AC-E9FD466BEB2F}"/>
                </a:ext>
              </a:extLst>
            </p:cNvPr>
            <p:cNvCxnSpPr>
              <a:cxnSpLocks/>
              <a:stCxn id="435" idx="7"/>
              <a:endCxn id="278" idx="1"/>
            </p:cNvCxnSpPr>
            <p:nvPr userDrawn="1"/>
          </p:nvCxnSpPr>
          <p:spPr>
            <a:xfrm flipV="1">
              <a:off x="640706" y="1905029"/>
              <a:ext cx="785344" cy="68012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6" name="Straight Connector 445">
              <a:extLst>
                <a:ext uri="{FF2B5EF4-FFF2-40B4-BE49-F238E27FC236}">
                  <a16:creationId xmlns:a16="http://schemas.microsoft.com/office/drawing/2014/main" xmlns="" id="{B03B9460-E61C-4905-A0D2-13D9F3ABC2BC}"/>
                </a:ext>
              </a:extLst>
            </p:cNvPr>
            <p:cNvCxnSpPr>
              <a:cxnSpLocks/>
              <a:endCxn id="435" idx="1"/>
            </p:cNvCxnSpPr>
            <p:nvPr userDrawn="1"/>
          </p:nvCxnSpPr>
          <p:spPr>
            <a:xfrm>
              <a:off x="-60734" y="2344833"/>
              <a:ext cx="493276" cy="2403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9" name="Chord 488">
              <a:extLst>
                <a:ext uri="{FF2B5EF4-FFF2-40B4-BE49-F238E27FC236}">
                  <a16:creationId xmlns:a16="http://schemas.microsoft.com/office/drawing/2014/main" xmlns="" id="{B48E1F4B-B05D-4EF5-B60A-7DF24FB0AEC7}"/>
                </a:ext>
              </a:extLst>
            </p:cNvPr>
            <p:cNvSpPr>
              <a:spLocks noChangeAspect="1"/>
            </p:cNvSpPr>
            <p:nvPr userDrawn="1"/>
          </p:nvSpPr>
          <p:spPr>
            <a:xfrm rot="5400000" flipH="1">
              <a:off x="-98982" y="4723943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780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492" name="Straight Connector 491">
              <a:extLst>
                <a:ext uri="{FF2B5EF4-FFF2-40B4-BE49-F238E27FC236}">
                  <a16:creationId xmlns:a16="http://schemas.microsoft.com/office/drawing/2014/main" xmlns="" id="{8F6A7398-0615-4C2E-AD11-036208C72539}"/>
                </a:ext>
              </a:extLst>
            </p:cNvPr>
            <p:cNvCxnSpPr>
              <a:cxnSpLocks/>
              <a:stCxn id="438" idx="3"/>
            </p:cNvCxnSpPr>
            <p:nvPr userDrawn="1"/>
          </p:nvCxnSpPr>
          <p:spPr>
            <a:xfrm flipH="1">
              <a:off x="0" y="5702233"/>
              <a:ext cx="886168" cy="5647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9" name="Straight Connector 498">
              <a:extLst>
                <a:ext uri="{FF2B5EF4-FFF2-40B4-BE49-F238E27FC236}">
                  <a16:creationId xmlns:a16="http://schemas.microsoft.com/office/drawing/2014/main" xmlns="" id="{ED0D4CA7-7C96-4E3A-BF6F-58119CC8E71C}"/>
                </a:ext>
              </a:extLst>
            </p:cNvPr>
            <p:cNvCxnSpPr>
              <a:cxnSpLocks/>
              <a:stCxn id="434" idx="6"/>
              <a:endCxn id="276" idx="1"/>
            </p:cNvCxnSpPr>
            <p:nvPr userDrawn="1"/>
          </p:nvCxnSpPr>
          <p:spPr>
            <a:xfrm flipV="1">
              <a:off x="2040852" y="2934851"/>
              <a:ext cx="1254476" cy="15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2" name="Straight Connector 501">
              <a:extLst>
                <a:ext uri="{FF2B5EF4-FFF2-40B4-BE49-F238E27FC236}">
                  <a16:creationId xmlns:a16="http://schemas.microsoft.com/office/drawing/2014/main" xmlns="" id="{28DB31F4-4260-47C7-93D1-CFE9BFF26A34}"/>
                </a:ext>
              </a:extLst>
            </p:cNvPr>
            <p:cNvCxnSpPr>
              <a:cxnSpLocks/>
              <a:stCxn id="434" idx="5"/>
              <a:endCxn id="395" idx="0"/>
            </p:cNvCxnSpPr>
            <p:nvPr userDrawn="1"/>
          </p:nvCxnSpPr>
          <p:spPr>
            <a:xfrm>
              <a:off x="1995418" y="3059892"/>
              <a:ext cx="515698" cy="5895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6" name="Straight Connector 505">
              <a:extLst>
                <a:ext uri="{FF2B5EF4-FFF2-40B4-BE49-F238E27FC236}">
                  <a16:creationId xmlns:a16="http://schemas.microsoft.com/office/drawing/2014/main" xmlns="" id="{7283B6F5-2650-4588-BA36-9F2679035470}"/>
                </a:ext>
              </a:extLst>
            </p:cNvPr>
            <p:cNvCxnSpPr>
              <a:cxnSpLocks/>
              <a:stCxn id="278" idx="0"/>
              <a:endCxn id="434" idx="0"/>
            </p:cNvCxnSpPr>
            <p:nvPr userDrawn="1"/>
          </p:nvCxnSpPr>
          <p:spPr>
            <a:xfrm>
              <a:off x="1505277" y="1937846"/>
              <a:ext cx="380454" cy="8572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9" name="Straight Connector 508">
              <a:extLst>
                <a:ext uri="{FF2B5EF4-FFF2-40B4-BE49-F238E27FC236}">
                  <a16:creationId xmlns:a16="http://schemas.microsoft.com/office/drawing/2014/main" xmlns="" id="{A7EA5F8D-FBD6-47A0-BD62-DC3409EFBF77}"/>
                </a:ext>
              </a:extLst>
            </p:cNvPr>
            <p:cNvCxnSpPr>
              <a:cxnSpLocks/>
              <a:stCxn id="439" idx="5"/>
              <a:endCxn id="396" idx="7"/>
            </p:cNvCxnSpPr>
            <p:nvPr userDrawn="1"/>
          </p:nvCxnSpPr>
          <p:spPr>
            <a:xfrm>
              <a:off x="1153506" y="4696105"/>
              <a:ext cx="1042227" cy="3641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3" name="Straight Connector 512">
              <a:extLst>
                <a:ext uri="{FF2B5EF4-FFF2-40B4-BE49-F238E27FC236}">
                  <a16:creationId xmlns:a16="http://schemas.microsoft.com/office/drawing/2014/main" xmlns="" id="{14E3D84B-C8ED-452F-8054-37C087758471}"/>
                </a:ext>
              </a:extLst>
            </p:cNvPr>
            <p:cNvCxnSpPr>
              <a:cxnSpLocks/>
              <a:stCxn id="391" idx="7"/>
              <a:endCxn id="276" idx="7"/>
            </p:cNvCxnSpPr>
            <p:nvPr userDrawn="1"/>
          </p:nvCxnSpPr>
          <p:spPr>
            <a:xfrm flipH="1" flipV="1">
              <a:off x="3446634" y="2981907"/>
              <a:ext cx="1005609" cy="85776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1" name="Straight Connector 530">
              <a:extLst>
                <a:ext uri="{FF2B5EF4-FFF2-40B4-BE49-F238E27FC236}">
                  <a16:creationId xmlns:a16="http://schemas.microsoft.com/office/drawing/2014/main" xmlns="" id="{31B9E3BA-1507-4D20-90EE-D67CD68FB68A}"/>
                </a:ext>
              </a:extLst>
            </p:cNvPr>
            <p:cNvCxnSpPr>
              <a:cxnSpLocks/>
              <a:stCxn id="297" idx="7"/>
              <a:endCxn id="442" idx="0"/>
            </p:cNvCxnSpPr>
            <p:nvPr userDrawn="1"/>
          </p:nvCxnSpPr>
          <p:spPr>
            <a:xfrm>
              <a:off x="5065787" y="2247314"/>
              <a:ext cx="4900" cy="62766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0" name="Straight Connector 539">
              <a:extLst>
                <a:ext uri="{FF2B5EF4-FFF2-40B4-BE49-F238E27FC236}">
                  <a16:creationId xmlns:a16="http://schemas.microsoft.com/office/drawing/2014/main" xmlns="" id="{58E0857B-4F98-4D35-B11A-4F856EE983E3}"/>
                </a:ext>
              </a:extLst>
            </p:cNvPr>
            <p:cNvCxnSpPr>
              <a:cxnSpLocks/>
              <a:stCxn id="394" idx="7"/>
              <a:endCxn id="283" idx="0"/>
            </p:cNvCxnSpPr>
            <p:nvPr userDrawn="1"/>
          </p:nvCxnSpPr>
          <p:spPr>
            <a:xfrm flipH="1" flipV="1">
              <a:off x="6285610" y="2383792"/>
              <a:ext cx="270102" cy="78461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3" name="Straight Connector 542">
              <a:extLst>
                <a:ext uri="{FF2B5EF4-FFF2-40B4-BE49-F238E27FC236}">
                  <a16:creationId xmlns:a16="http://schemas.microsoft.com/office/drawing/2014/main" xmlns="" id="{93FB0842-EE1C-49CB-9DAC-ED04C4F6A458}"/>
                </a:ext>
              </a:extLst>
            </p:cNvPr>
            <p:cNvCxnSpPr>
              <a:cxnSpLocks/>
              <a:stCxn id="394" idx="6"/>
              <a:endCxn id="442" idx="5"/>
            </p:cNvCxnSpPr>
            <p:nvPr userDrawn="1"/>
          </p:nvCxnSpPr>
          <p:spPr>
            <a:xfrm flipH="1" flipV="1">
              <a:off x="5140075" y="3042498"/>
              <a:ext cx="1393759" cy="1787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6" name="Straight Connector 545">
              <a:extLst>
                <a:ext uri="{FF2B5EF4-FFF2-40B4-BE49-F238E27FC236}">
                  <a16:creationId xmlns:a16="http://schemas.microsoft.com/office/drawing/2014/main" xmlns="" id="{4E4F6425-6A0A-4BA1-B83C-B6A34636F088}"/>
                </a:ext>
              </a:extLst>
            </p:cNvPr>
            <p:cNvCxnSpPr>
              <a:cxnSpLocks/>
              <a:stCxn id="284" idx="0"/>
              <a:endCxn id="394" idx="1"/>
            </p:cNvCxnSpPr>
            <p:nvPr userDrawn="1"/>
          </p:nvCxnSpPr>
          <p:spPr>
            <a:xfrm flipH="1">
              <a:off x="6661348" y="1834225"/>
              <a:ext cx="1076455" cy="133418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0" name="Straight Connector 559">
              <a:extLst>
                <a:ext uri="{FF2B5EF4-FFF2-40B4-BE49-F238E27FC236}">
                  <a16:creationId xmlns:a16="http://schemas.microsoft.com/office/drawing/2014/main" xmlns="" id="{E11A052F-6788-4719-8704-52ED1B156537}"/>
                </a:ext>
              </a:extLst>
            </p:cNvPr>
            <p:cNvCxnSpPr>
              <a:cxnSpLocks/>
              <a:stCxn id="567" idx="0"/>
              <a:endCxn id="566" idx="4"/>
            </p:cNvCxnSpPr>
            <p:nvPr userDrawn="1"/>
          </p:nvCxnSpPr>
          <p:spPr>
            <a:xfrm>
              <a:off x="9621563" y="3044363"/>
              <a:ext cx="760622" cy="3161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1" name="Straight Connector 560">
              <a:extLst>
                <a:ext uri="{FF2B5EF4-FFF2-40B4-BE49-F238E27FC236}">
                  <a16:creationId xmlns:a16="http://schemas.microsoft.com/office/drawing/2014/main" xmlns="" id="{A41C2A34-1AC5-49C4-9403-C188E32FF335}"/>
                </a:ext>
              </a:extLst>
            </p:cNvPr>
            <p:cNvCxnSpPr>
              <a:cxnSpLocks/>
              <a:stCxn id="292" idx="0"/>
              <a:endCxn id="566" idx="5"/>
            </p:cNvCxnSpPr>
            <p:nvPr userDrawn="1"/>
          </p:nvCxnSpPr>
          <p:spPr>
            <a:xfrm>
              <a:off x="10349083" y="2680523"/>
              <a:ext cx="90128" cy="61593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2" name="Straight Connector 561">
              <a:extLst>
                <a:ext uri="{FF2B5EF4-FFF2-40B4-BE49-F238E27FC236}">
                  <a16:creationId xmlns:a16="http://schemas.microsoft.com/office/drawing/2014/main" xmlns="" id="{284A6228-46F1-42EE-B3E5-B19C320CC6B7}"/>
                </a:ext>
              </a:extLst>
            </p:cNvPr>
            <p:cNvCxnSpPr>
              <a:cxnSpLocks/>
              <a:stCxn id="291" idx="0"/>
              <a:endCxn id="567" idx="6"/>
            </p:cNvCxnSpPr>
            <p:nvPr userDrawn="1"/>
          </p:nvCxnSpPr>
          <p:spPr>
            <a:xfrm>
              <a:off x="9306676" y="1739765"/>
              <a:ext cx="245878" cy="11619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3" name="Straight Connector 562">
              <a:extLst>
                <a:ext uri="{FF2B5EF4-FFF2-40B4-BE49-F238E27FC236}">
                  <a16:creationId xmlns:a16="http://schemas.microsoft.com/office/drawing/2014/main" xmlns="" id="{7CBE7CCA-4E38-44BD-8AAE-A21E0CDCB91C}"/>
                </a:ext>
              </a:extLst>
            </p:cNvPr>
            <p:cNvCxnSpPr>
              <a:cxnSpLocks/>
              <a:stCxn id="394" idx="1"/>
              <a:endCxn id="568" idx="5"/>
            </p:cNvCxnSpPr>
            <p:nvPr userDrawn="1"/>
          </p:nvCxnSpPr>
          <p:spPr>
            <a:xfrm>
              <a:off x="6661348" y="3168408"/>
              <a:ext cx="1391015" cy="190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4" name="Straight Connector 563">
              <a:extLst>
                <a:ext uri="{FF2B5EF4-FFF2-40B4-BE49-F238E27FC236}">
                  <a16:creationId xmlns:a16="http://schemas.microsoft.com/office/drawing/2014/main" xmlns="" id="{B0C58F6D-843A-40C2-8C7D-8DB3E0065C49}"/>
                </a:ext>
              </a:extLst>
            </p:cNvPr>
            <p:cNvCxnSpPr>
              <a:cxnSpLocks/>
              <a:stCxn id="284" idx="0"/>
              <a:endCxn id="568" idx="5"/>
            </p:cNvCxnSpPr>
            <p:nvPr userDrawn="1"/>
          </p:nvCxnSpPr>
          <p:spPr>
            <a:xfrm>
              <a:off x="7737803" y="1834225"/>
              <a:ext cx="314560" cy="13532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5" name="Straight Connector 564">
              <a:extLst>
                <a:ext uri="{FF2B5EF4-FFF2-40B4-BE49-F238E27FC236}">
                  <a16:creationId xmlns:a16="http://schemas.microsoft.com/office/drawing/2014/main" xmlns="" id="{09A3FDCF-1492-43EA-BEA4-C46950864ACC}"/>
                </a:ext>
              </a:extLst>
            </p:cNvPr>
            <p:cNvCxnSpPr>
              <a:cxnSpLocks/>
              <a:stCxn id="568" idx="7"/>
              <a:endCxn id="567" idx="4"/>
            </p:cNvCxnSpPr>
            <p:nvPr userDrawn="1"/>
          </p:nvCxnSpPr>
          <p:spPr>
            <a:xfrm flipV="1">
              <a:off x="8152134" y="2970735"/>
              <a:ext cx="1257783" cy="2514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6" name="Oval 565">
              <a:extLst>
                <a:ext uri="{FF2B5EF4-FFF2-40B4-BE49-F238E27FC236}">
                  <a16:creationId xmlns:a16="http://schemas.microsoft.com/office/drawing/2014/main" xmlns="" id="{7FA7E9B8-0FB9-4838-B373-C6FA3E98D01F}"/>
                </a:ext>
              </a:extLst>
            </p:cNvPr>
            <p:cNvSpPr/>
            <p:nvPr userDrawn="1"/>
          </p:nvSpPr>
          <p:spPr>
            <a:xfrm rot="17350916" flipV="1">
              <a:off x="10375964" y="3285269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78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7" name="Oval 566">
              <a:extLst>
                <a:ext uri="{FF2B5EF4-FFF2-40B4-BE49-F238E27FC236}">
                  <a16:creationId xmlns:a16="http://schemas.microsoft.com/office/drawing/2014/main" xmlns="" id="{D15BE985-1AA5-4A4A-8702-D210C650B9FA}"/>
                </a:ext>
              </a:extLst>
            </p:cNvPr>
            <p:cNvSpPr/>
            <p:nvPr userDrawn="1"/>
          </p:nvSpPr>
          <p:spPr>
            <a:xfrm rot="17350916" flipV="1">
              <a:off x="9403696" y="289550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78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8" name="Oval 567">
              <a:extLst>
                <a:ext uri="{FF2B5EF4-FFF2-40B4-BE49-F238E27FC236}">
                  <a16:creationId xmlns:a16="http://schemas.microsoft.com/office/drawing/2014/main" xmlns="" id="{D0EBBB2B-36AF-42C3-B3D7-8A5CBE6F6D8A}"/>
                </a:ext>
              </a:extLst>
            </p:cNvPr>
            <p:cNvSpPr>
              <a:spLocks noChangeAspect="1"/>
            </p:cNvSpPr>
            <p:nvPr userDrawn="1"/>
          </p:nvSpPr>
          <p:spPr>
            <a:xfrm rot="17350916" flipV="1">
              <a:off x="8010198" y="317998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780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604" name="Straight Connector 603">
              <a:extLst>
                <a:ext uri="{FF2B5EF4-FFF2-40B4-BE49-F238E27FC236}">
                  <a16:creationId xmlns:a16="http://schemas.microsoft.com/office/drawing/2014/main" xmlns="" id="{3EE13138-BBAE-461C-BF11-67AEDD0EA240}"/>
                </a:ext>
              </a:extLst>
            </p:cNvPr>
            <p:cNvCxnSpPr>
              <a:cxnSpLocks/>
              <a:stCxn id="289" idx="0"/>
              <a:endCxn id="566" idx="7"/>
            </p:cNvCxnSpPr>
            <p:nvPr userDrawn="1"/>
          </p:nvCxnSpPr>
          <p:spPr>
            <a:xfrm flipH="1">
              <a:off x="10588868" y="2983008"/>
              <a:ext cx="1256853" cy="3655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7" name="Straight Connector 606">
              <a:extLst>
                <a:ext uri="{FF2B5EF4-FFF2-40B4-BE49-F238E27FC236}">
                  <a16:creationId xmlns:a16="http://schemas.microsoft.com/office/drawing/2014/main" xmlns="" id="{D0C60D8F-5A35-42B6-8004-0359B1FA59C1}"/>
                </a:ext>
              </a:extLst>
            </p:cNvPr>
            <p:cNvCxnSpPr>
              <a:cxnSpLocks/>
              <a:endCxn id="289" idx="7"/>
            </p:cNvCxnSpPr>
            <p:nvPr userDrawn="1"/>
          </p:nvCxnSpPr>
          <p:spPr>
            <a:xfrm flipH="1" flipV="1">
              <a:off x="11930123" y="2967834"/>
              <a:ext cx="291194" cy="286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="" xmlns:p14="http://schemas.microsoft.com/office/powerpoint/2010/main" val="34567992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2780"/>
            <a:fld id="{B4C71EC6-210F-42DE-9C53-41977AD35B3D}" type="datetimeFigureOut">
              <a:rPr lang="ru-RU" smtClean="0">
                <a:solidFill>
                  <a:srgbClr val="A61300"/>
                </a:solidFill>
              </a:rPr>
              <a:pPr defTabSz="912780"/>
              <a:t>21.10.2024</a:t>
            </a:fld>
            <a:endParaRPr lang="ru-RU">
              <a:solidFill>
                <a:srgbClr val="A613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2780"/>
            <a:endParaRPr lang="ru-RU">
              <a:solidFill>
                <a:srgbClr val="A613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2780"/>
            <a:fld id="{B19B0651-EE4F-4900-A07F-96A6BFA9D0F0}" type="slidenum">
              <a:rPr lang="ru-RU" smtClean="0">
                <a:solidFill>
                  <a:srgbClr val="A61300"/>
                </a:solidFill>
              </a:rPr>
              <a:pPr defTabSz="912780"/>
              <a:t>‹#›</a:t>
            </a:fld>
            <a:endParaRPr lang="ru-RU">
              <a:solidFill>
                <a:srgbClr val="A613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536093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A91AA-3E8B-4E97-90A1-97179BEA886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6141159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8" indent="0">
              <a:buNone/>
              <a:defRPr sz="2000" b="1"/>
            </a:lvl2pPr>
            <a:lvl3pPr marL="914243" indent="0">
              <a:buNone/>
              <a:defRPr sz="1800" b="1"/>
            </a:lvl3pPr>
            <a:lvl4pPr marL="1371362" indent="0">
              <a:buNone/>
              <a:defRPr sz="1600" b="1"/>
            </a:lvl4pPr>
            <a:lvl5pPr marL="1828484" indent="0">
              <a:buNone/>
              <a:defRPr sz="1600" b="1"/>
            </a:lvl5pPr>
            <a:lvl6pPr marL="2285601" indent="0">
              <a:buNone/>
              <a:defRPr sz="1600" b="1"/>
            </a:lvl6pPr>
            <a:lvl7pPr marL="2742719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6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2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8" indent="0">
              <a:buNone/>
              <a:defRPr sz="2000" b="1"/>
            </a:lvl2pPr>
            <a:lvl3pPr marL="914243" indent="0">
              <a:buNone/>
              <a:defRPr sz="1800" b="1"/>
            </a:lvl3pPr>
            <a:lvl4pPr marL="1371362" indent="0">
              <a:buNone/>
              <a:defRPr sz="1600" b="1"/>
            </a:lvl4pPr>
            <a:lvl5pPr marL="1828484" indent="0">
              <a:buNone/>
              <a:defRPr sz="1600" b="1"/>
            </a:lvl5pPr>
            <a:lvl6pPr marL="2285601" indent="0">
              <a:buNone/>
              <a:defRPr sz="1600" b="1"/>
            </a:lvl6pPr>
            <a:lvl7pPr marL="2742719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6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2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lIns="68571" tIns="34289" rIns="68571" bIns="34289"/>
          <a:lstStyle/>
          <a:p>
            <a:pPr defTabSz="912780"/>
            <a:fld id="{18289213-23F7-4944-8037-AAA680D8FC55}" type="datetimeFigureOut">
              <a:rPr lang="ru-RU" smtClean="0">
                <a:solidFill>
                  <a:srgbClr val="A61300"/>
                </a:solidFill>
              </a:rPr>
              <a:pPr defTabSz="912780"/>
              <a:t>21.10.2024</a:t>
            </a:fld>
            <a:endParaRPr lang="ru-RU">
              <a:solidFill>
                <a:srgbClr val="A613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lIns="68571" tIns="34289" rIns="68571" bIns="34289"/>
          <a:lstStyle/>
          <a:p>
            <a:pPr defTabSz="912780"/>
            <a:endParaRPr lang="ru-RU">
              <a:solidFill>
                <a:srgbClr val="A613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lIns="68571" tIns="34289" rIns="68571" bIns="34289"/>
          <a:lstStyle/>
          <a:p>
            <a:pPr defTabSz="912780"/>
            <a:fld id="{20B6A8E2-2CD2-48E9-981F-0B952FC946FA}" type="slidenum">
              <a:rPr lang="ru-RU" smtClean="0">
                <a:solidFill>
                  <a:srgbClr val="A61300"/>
                </a:solidFill>
              </a:rPr>
              <a:pPr defTabSz="912780"/>
              <a:t>‹#›</a:t>
            </a:fld>
            <a:endParaRPr lang="ru-RU">
              <a:solidFill>
                <a:srgbClr val="A613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3559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</p:txBody>
      </p:sp>
      <p:pic>
        <p:nvPicPr>
          <p:cNvPr id="7" name="Объект 1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1" y="4011910"/>
            <a:ext cx="936105" cy="109812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52010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7" name="Объект 1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1" y="4011910"/>
            <a:ext cx="936105" cy="1098122"/>
          </a:xfrm>
          <a:prstGeom prst="rect">
            <a:avLst/>
          </a:prstGeom>
          <a:ln>
            <a:noFill/>
          </a:ln>
        </p:spPr>
      </p:pic>
      <p:grpSp>
        <p:nvGrpSpPr>
          <p:cNvPr id="8" name="Группа 7"/>
          <p:cNvGrpSpPr/>
          <p:nvPr/>
        </p:nvGrpSpPr>
        <p:grpSpPr>
          <a:xfrm>
            <a:off x="268605" y="1063230"/>
            <a:ext cx="8606793" cy="83041"/>
            <a:chOff x="395536" y="2204864"/>
            <a:chExt cx="8606793" cy="110721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395536" y="2204864"/>
              <a:ext cx="8390769" cy="0"/>
            </a:xfrm>
            <a:prstGeom prst="line">
              <a:avLst/>
            </a:prstGeom>
            <a:ln w="57150">
              <a:solidFill>
                <a:srgbClr val="009D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6986105" y="2315585"/>
              <a:ext cx="2016224" cy="0"/>
            </a:xfrm>
            <a:prstGeom prst="line">
              <a:avLst/>
            </a:prstGeom>
            <a:ln w="57150">
              <a:solidFill>
                <a:srgbClr val="A61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="" xmlns:p14="http://schemas.microsoft.com/office/powerpoint/2010/main" val="2484817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1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1" y="4011910"/>
            <a:ext cx="936105" cy="109812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501507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A91AA-3E8B-4E97-90A1-97179BEA886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6141159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94"/>
            <a:ext cx="7772400" cy="1102519"/>
          </a:xfrm>
        </p:spPr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002060"/>
                </a:solidFill>
              </a:defRPr>
            </a:lvl1pPr>
            <a:lvl2pPr marL="4563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8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grpSp>
        <p:nvGrpSpPr>
          <p:cNvPr id="4" name="Группа 3"/>
          <p:cNvGrpSpPr/>
          <p:nvPr userDrawn="1"/>
        </p:nvGrpSpPr>
        <p:grpSpPr>
          <a:xfrm>
            <a:off x="268607" y="2787779"/>
            <a:ext cx="8606793" cy="83041"/>
            <a:chOff x="395536" y="2204864"/>
            <a:chExt cx="8606793" cy="110721"/>
          </a:xfrm>
        </p:grpSpPr>
        <p:cxnSp>
          <p:nvCxnSpPr>
            <p:cNvPr id="5" name="Прямая соединительная линия 4"/>
            <p:cNvCxnSpPr/>
            <p:nvPr/>
          </p:nvCxnSpPr>
          <p:spPr>
            <a:xfrm>
              <a:off x="395536" y="2204864"/>
              <a:ext cx="8390769" cy="0"/>
            </a:xfrm>
            <a:prstGeom prst="line">
              <a:avLst/>
            </a:prstGeom>
            <a:ln w="57150">
              <a:solidFill>
                <a:srgbClr val="009D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>
              <a:off x="6986105" y="2315585"/>
              <a:ext cx="2016224" cy="0"/>
            </a:xfrm>
            <a:prstGeom prst="line">
              <a:avLst/>
            </a:prstGeom>
            <a:ln w="57150">
              <a:solidFill>
                <a:srgbClr val="A61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="" xmlns:p14="http://schemas.microsoft.com/office/powerpoint/2010/main" val="1506827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80000"/>
              </a:lnSpc>
              <a:defRPr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lvl2pPr>
            <a:lvl3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lvl4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pic>
        <p:nvPicPr>
          <p:cNvPr id="7" name="Объект 1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7" y="4011910"/>
            <a:ext cx="936105" cy="1098122"/>
          </a:xfrm>
          <a:prstGeom prst="rect">
            <a:avLst/>
          </a:prstGeom>
          <a:ln>
            <a:noFill/>
          </a:ln>
        </p:spPr>
      </p:pic>
      <p:grpSp>
        <p:nvGrpSpPr>
          <p:cNvPr id="5" name="Группа 4"/>
          <p:cNvGrpSpPr/>
          <p:nvPr userDrawn="1"/>
        </p:nvGrpSpPr>
        <p:grpSpPr>
          <a:xfrm>
            <a:off x="268607" y="1063304"/>
            <a:ext cx="8606793" cy="83041"/>
            <a:chOff x="395536" y="2204864"/>
            <a:chExt cx="8606793" cy="110721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>
              <a:off x="395536" y="2204864"/>
              <a:ext cx="8390769" cy="0"/>
            </a:xfrm>
            <a:prstGeom prst="line">
              <a:avLst/>
            </a:prstGeom>
            <a:ln w="57150">
              <a:solidFill>
                <a:srgbClr val="009D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6986105" y="2315585"/>
              <a:ext cx="2016224" cy="0"/>
            </a:xfrm>
            <a:prstGeom prst="line">
              <a:avLst/>
            </a:prstGeom>
            <a:ln w="57150">
              <a:solidFill>
                <a:srgbClr val="A61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="" xmlns:p14="http://schemas.microsoft.com/office/powerpoint/2010/main" val="3770573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296" tIns="45648" rIns="91296" bIns="45648" rtlCol="0" anchor="ctr">
            <a:normAutofit/>
          </a:bodyPr>
          <a:lstStyle>
            <a:lvl1pPr>
              <a:defRPr lang="ru-RU" b="1" dirty="0"/>
            </a:lvl1pPr>
          </a:lstStyle>
          <a:p>
            <a:pPr lvl="0">
              <a:lnSpc>
                <a:spcPct val="80000"/>
              </a:lnSpc>
            </a:pPr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vert="horz" lIns="91296" tIns="45648" rIns="91296" bIns="45648" rtlCol="0">
            <a:normAutofit/>
          </a:bodyPr>
          <a:lstStyle>
            <a:lvl1pPr>
              <a:defRPr lang="ru-RU" dirty="0" smtClean="0"/>
            </a:lvl1pPr>
            <a:lvl2pPr>
              <a:defRPr lang="ru-RU" dirty="0" smtClean="0"/>
            </a:lvl2pPr>
            <a:lvl3pPr>
              <a:defRPr lang="ru-RU" dirty="0" smtClean="0"/>
            </a:lvl3pPr>
            <a:lvl4pPr>
              <a:defRPr lang="ru-RU" dirty="0" smtClean="0"/>
            </a:lvl4pPr>
          </a:lstStyle>
          <a:p>
            <a:pPr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dirty="0"/>
              <a:t>Образец текста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dirty="0"/>
              <a:t>Второй уровень</a:t>
            </a:r>
          </a:p>
          <a:p>
            <a:pPr lvl="2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dirty="0"/>
              <a:t>Третий уровень</a:t>
            </a:r>
          </a:p>
          <a:p>
            <a:pPr lvl="3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dirty="0"/>
              <a:t>Четвертый уровень</a:t>
            </a:r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268607" y="1063304"/>
            <a:ext cx="8606793" cy="83041"/>
            <a:chOff x="395536" y="2204864"/>
            <a:chExt cx="8606793" cy="110721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>
              <a:off x="395536" y="2204864"/>
              <a:ext cx="8390769" cy="0"/>
            </a:xfrm>
            <a:prstGeom prst="line">
              <a:avLst/>
            </a:prstGeom>
            <a:ln w="57150">
              <a:solidFill>
                <a:srgbClr val="009D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6986105" y="2315585"/>
              <a:ext cx="2016224" cy="0"/>
            </a:xfrm>
            <a:prstGeom prst="line">
              <a:avLst/>
            </a:prstGeom>
            <a:ln w="57150">
              <a:solidFill>
                <a:srgbClr val="A61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="" xmlns:p14="http://schemas.microsoft.com/office/powerpoint/2010/main" val="2803099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296" tIns="45648" rIns="91296" bIns="45648" rtlCol="0" anchor="ctr">
            <a:normAutofit/>
          </a:bodyPr>
          <a:lstStyle>
            <a:lvl1pPr>
              <a:defRPr lang="ru-RU" b="1" dirty="0"/>
            </a:lvl1pPr>
          </a:lstStyle>
          <a:p>
            <a:pPr lvl="0">
              <a:lnSpc>
                <a:spcPct val="80000"/>
              </a:lnSpc>
            </a:pPr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vert="horz" lIns="91296" tIns="45648" rIns="91296" bIns="45648" rtlCol="0">
            <a:normAutofit/>
          </a:bodyPr>
          <a:lstStyle>
            <a:lvl1pPr>
              <a:defRPr lang="ru-RU" dirty="0" smtClean="0"/>
            </a:lvl1pPr>
            <a:lvl2pPr>
              <a:defRPr lang="ru-RU" dirty="0" smtClean="0"/>
            </a:lvl2pPr>
            <a:lvl3pPr>
              <a:defRPr lang="ru-RU" dirty="0" smtClean="0"/>
            </a:lvl3pPr>
            <a:lvl4pPr>
              <a:defRPr lang="ru-RU" dirty="0" smtClean="0"/>
            </a:lvl4pPr>
          </a:lstStyle>
          <a:p>
            <a:pPr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dirty="0"/>
              <a:t>Образец текста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dirty="0"/>
              <a:t>Второй уровень</a:t>
            </a:r>
          </a:p>
          <a:p>
            <a:pPr lvl="2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dirty="0"/>
              <a:t>Третий уровень</a:t>
            </a:r>
          </a:p>
          <a:p>
            <a:pPr lvl="3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dirty="0"/>
              <a:t>Четвертый уровень</a:t>
            </a:r>
          </a:p>
        </p:txBody>
      </p:sp>
      <p:pic>
        <p:nvPicPr>
          <p:cNvPr id="7" name="Объект 1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7" y="4011910"/>
            <a:ext cx="936105" cy="109812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513103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pic>
        <p:nvPicPr>
          <p:cNvPr id="7" name="Picture 2" descr="\\192.168.21.150\vgmu\ОСПиУБК\товарный знак\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1" y="59418"/>
            <a:ext cx="1331639" cy="2751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29729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3050" indent="-27305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02060"/>
          </a:solidFill>
          <a:latin typeface="+mn-lt"/>
          <a:ea typeface="+mn-ea"/>
          <a:cs typeface="+mn-cs"/>
        </a:defRPr>
      </a:lvl1pPr>
      <a:lvl2pPr marL="536575" indent="-263525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2060"/>
          </a:solidFill>
          <a:latin typeface="+mn-lt"/>
          <a:ea typeface="+mn-ea"/>
          <a:cs typeface="+mn-cs"/>
        </a:defRPr>
      </a:lvl2pPr>
      <a:lvl3pPr marL="809625" indent="-27305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3pPr>
      <a:lvl4pPr marL="1073150" indent="-263525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296" tIns="45648" rIns="91296" bIns="45648" rtlCol="0" anchor="ctr">
            <a:normAutofit/>
          </a:bodyPr>
          <a:lstStyle/>
          <a:p>
            <a:pPr lvl="0">
              <a:lnSpc>
                <a:spcPct val="80000"/>
              </a:lnSpc>
            </a:pPr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296" tIns="45648" rIns="91296" bIns="45648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pic>
        <p:nvPicPr>
          <p:cNvPr id="7" name="Picture 2" descr="\\192.168.21.150\vgmu\ОСПиУБК\товарный знак\logo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2" y="59442"/>
            <a:ext cx="1331639" cy="2751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21651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80" r:id="rId13"/>
    <p:sldLayoutId id="2147483681" r:id="rId14"/>
  </p:sldLayoutIdLst>
  <p:txStyles>
    <p:titleStyle>
      <a:lvl1pPr algn="ctr" defTabSz="912780" rtl="0" eaLnBrk="1" latinLnBrk="0" hangingPunct="1">
        <a:spcBef>
          <a:spcPct val="0"/>
        </a:spcBef>
        <a:buNone/>
        <a:defRPr lang="ru-RU" sz="4400" b="1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2618" indent="-272618" algn="l" defTabSz="91278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02060"/>
          </a:solidFill>
          <a:latin typeface="+mn-lt"/>
          <a:ea typeface="+mn-ea"/>
          <a:cs typeface="+mn-cs"/>
        </a:defRPr>
      </a:lvl1pPr>
      <a:lvl2pPr marL="535603" indent="-263093" algn="l" defTabSz="91278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2060"/>
          </a:solidFill>
          <a:latin typeface="+mn-lt"/>
          <a:ea typeface="+mn-ea"/>
          <a:cs typeface="+mn-cs"/>
        </a:defRPr>
      </a:lvl2pPr>
      <a:lvl3pPr marL="808185" indent="-272618" algn="l" defTabSz="9127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3pPr>
      <a:lvl4pPr marL="1071206" indent="-263093" algn="l" defTabSz="91278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3727" indent="-228168" algn="l" defTabSz="91278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064" indent="-228168" algn="l" defTabSz="9127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472" indent="-228168" algn="l" defTabSz="9127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845" indent="-228168" algn="l" defTabSz="9127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216" indent="-228168" algn="l" defTabSz="9127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27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38" algn="l" defTabSz="9127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80" algn="l" defTabSz="9127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52" algn="l" defTabSz="9127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559" algn="l" defTabSz="9127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96" algn="l" defTabSz="9127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34" algn="l" defTabSz="9127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42" algn="l" defTabSz="9127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034" algn="l" defTabSz="9127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12" Type="http://schemas.openxmlformats.org/officeDocument/2006/relationships/image" Target="../media/image42.jpeg"/><Relationship Id="rId2" Type="http://schemas.openxmlformats.org/officeDocument/2006/relationships/hyperlink" Target="https://tgmu.ru/abitur" TargetMode="Externa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10" Type="http://schemas.openxmlformats.org/officeDocument/2006/relationships/image" Target="../media/image86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jpeg"/><Relationship Id="rId5" Type="http://schemas.openxmlformats.org/officeDocument/2006/relationships/image" Target="../media/image90.png"/><Relationship Id="rId10" Type="http://schemas.openxmlformats.org/officeDocument/2006/relationships/image" Target="../media/image95.jpeg"/><Relationship Id="rId4" Type="http://schemas.openxmlformats.org/officeDocument/2006/relationships/image" Target="../media/image89.jpeg"/><Relationship Id="rId9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10" Type="http://schemas.openxmlformats.org/officeDocument/2006/relationships/image" Target="../media/image104.pn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png"/><Relationship Id="rId7" Type="http://schemas.openxmlformats.org/officeDocument/2006/relationships/image" Target="../media/image110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Relationship Id="rId9" Type="http://schemas.openxmlformats.org/officeDocument/2006/relationships/image" Target="../media/image11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7.jpeg"/><Relationship Id="rId4" Type="http://schemas.openxmlformats.org/officeDocument/2006/relationships/image" Target="../media/image12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prihodyvmed" TargetMode="External"/><Relationship Id="rId2" Type="http://schemas.openxmlformats.org/officeDocument/2006/relationships/hyperlink" Target="https://tgmu.ru/abitur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12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ООН: число природных катастроф выросло в два раза за 20 лет, и это не  предел | Экология - НАНГ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ООН: число природных катастроф выросло в два раза за 20 лет, и это не  предел | Экология - НАНГС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ООН: число природных катастроф выросло в два раза за 20 лет, и это не  предел | Экология - НАНГС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0" descr="Стихийные бедствия и техногенные катастрофы. Уроки выживания |  PARTNER-UNITWIN.NET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2" descr="Стихийные бедствия и техногенные катастрофы. Уроки выживания |  PARTNER-UNITWIN.NET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4" descr="Стихийные бедствия и техногенные катастрофы. Уроки выживания |  PARTNER-UNITWIN.NET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12" name="Picture 16" descr="Наводнения, пожары, землетрясения: мир во власти стихии — все новости - ИА  REGN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720"/>
          <a:stretch/>
        </p:blipFill>
        <p:spPr bwMode="auto">
          <a:xfrm>
            <a:off x="3302492" y="411510"/>
            <a:ext cx="2501420" cy="14395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Фукусима: как это было 🌞 — DRIVE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94" t="715" r="19456" b="30003"/>
          <a:stretch/>
        </p:blipFill>
        <p:spPr bwMode="auto">
          <a:xfrm>
            <a:off x="6156175" y="3537470"/>
            <a:ext cx="2376264" cy="14868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Экологическая катастрофа в Норильске. Роспотребнадзор и Ростехнадзор. Кто ответит?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83" y="1982693"/>
            <a:ext cx="2337021" cy="14231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Крупнейшие техногенные катастрофы – Картина дня – Коммерсантъ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327" y="3537470"/>
            <a:ext cx="2501420" cy="14868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Половины Казани бы не было!»: рассказ выжившего при взрыве на газохранилищ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83" y="3537470"/>
            <a:ext cx="2337021" cy="14868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4" name="Picture 28" descr="Вопрос 1.3.1 (про техногенную катастрофу) | Лекториум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473" b="6620"/>
          <a:stretch/>
        </p:blipFill>
        <p:spPr bwMode="auto">
          <a:xfrm>
            <a:off x="6156175" y="411509"/>
            <a:ext cx="2376265" cy="14395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6" name="Picture 30" descr="глобальная катастрофа — последние новости сегодня на РБК.Ру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82" y="411509"/>
            <a:ext cx="2337022" cy="14395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32" descr="Экология в Воронежской области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34" descr="Экология в Воронежской области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32" name="Picture 36" descr="Паводок в Сибири: погибшие, сотни пострадавших, тысяча эвакуированных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184"/>
          <a:stretch/>
        </p:blipFill>
        <p:spPr bwMode="auto">
          <a:xfrm>
            <a:off x="6156175" y="1982693"/>
            <a:ext cx="2376265" cy="14231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2987824" y="1923678"/>
            <a:ext cx="3168352" cy="1708160"/>
          </a:xfrm>
          <a:prstGeom prst="rect">
            <a:avLst/>
          </a:prstGeom>
        </p:spPr>
        <p:txBody>
          <a:bodyPr wrap="square" lIns="72000" rIns="36000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«В центре </a:t>
            </a:r>
            <a:r>
              <a:rPr lang="ru-RU" b="1" i="1" dirty="0" smtClean="0">
                <a:solidFill>
                  <a:srgbClr val="002060"/>
                </a:solidFill>
              </a:rPr>
              <a:t/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</a:rPr>
              <a:t>«</a:t>
            </a:r>
            <a:r>
              <a:rPr lang="ru-RU" b="1" i="1" dirty="0">
                <a:solidFill>
                  <a:srgbClr val="002060"/>
                </a:solidFill>
              </a:rPr>
              <a:t>санитарного щита» </a:t>
            </a:r>
            <a:r>
              <a:rPr lang="ru-RU" b="1" i="1" dirty="0" smtClean="0">
                <a:solidFill>
                  <a:srgbClr val="002060"/>
                </a:solidFill>
              </a:rPr>
              <a:t>– </a:t>
            </a:r>
            <a:r>
              <a:rPr lang="ru-RU" b="1" i="1" dirty="0">
                <a:solidFill>
                  <a:srgbClr val="002060"/>
                </a:solidFill>
              </a:rPr>
              <a:t>человек </a:t>
            </a:r>
            <a:r>
              <a:rPr lang="ru-RU" b="1" i="1" dirty="0" smtClean="0">
                <a:solidFill>
                  <a:srgbClr val="002060"/>
                </a:solidFill>
              </a:rPr>
              <a:t>и </a:t>
            </a:r>
            <a:r>
              <a:rPr lang="ru-RU" b="1" i="1" dirty="0">
                <a:solidFill>
                  <a:srgbClr val="002060"/>
                </a:solidFill>
              </a:rPr>
              <a:t>его ожидания</a:t>
            </a:r>
            <a:r>
              <a:rPr lang="ru-RU" b="1" i="1" dirty="0" smtClean="0">
                <a:solidFill>
                  <a:srgbClr val="002060"/>
                </a:solidFill>
              </a:rPr>
              <a:t>».</a:t>
            </a:r>
          </a:p>
          <a:p>
            <a:pPr algn="r"/>
            <a:r>
              <a:rPr lang="ru-RU" dirty="0" smtClean="0">
                <a:solidFill>
                  <a:srgbClr val="002060"/>
                </a:solidFill>
              </a:rPr>
              <a:t>А.Ю</a:t>
            </a:r>
            <a:r>
              <a:rPr lang="ru-RU" dirty="0">
                <a:solidFill>
                  <a:srgbClr val="002060"/>
                </a:solidFill>
              </a:rPr>
              <a:t>. </a:t>
            </a:r>
            <a:r>
              <a:rPr lang="ru-RU" dirty="0" smtClean="0">
                <a:solidFill>
                  <a:srgbClr val="002060"/>
                </a:solidFill>
              </a:rPr>
              <a:t>Попова</a:t>
            </a:r>
          </a:p>
          <a:p>
            <a:r>
              <a:rPr lang="ru-RU" sz="1100" dirty="0" smtClean="0"/>
              <a:t>главный государственный санитарный врач РФ, руководитель Роспотребнадзора</a:t>
            </a:r>
          </a:p>
          <a:p>
            <a:endParaRPr lang="ru-RU" sz="11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90258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0"/>
            <a:ext cx="7643192" cy="857250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>ФБУЗ «Центр гигиены и эпидемиологии» — это </a:t>
            </a:r>
            <a:br>
              <a:rPr lang="ru-RU" sz="1800" b="1" dirty="0" smtClean="0"/>
            </a:br>
            <a:r>
              <a:rPr lang="ru-RU" sz="1800" b="1" dirty="0" smtClean="0"/>
              <a:t>федеральное бюджетное учреждение здравоохранения, обеспечивающее деятельность Роспотребнадзора.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843558"/>
            <a:ext cx="9144000" cy="4299941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ru-RU" sz="3400" dirty="0" smtClean="0"/>
              <a:t>Оно входит в единую федеральную систему органов и учреждений, осуществляющих государственный санитарно-эпидемиологический надзор. </a:t>
            </a:r>
          </a:p>
          <a:p>
            <a:pPr>
              <a:lnSpc>
                <a:spcPct val="120000"/>
              </a:lnSpc>
              <a:buNone/>
            </a:pPr>
            <a:r>
              <a:rPr lang="ru-RU" sz="3400" b="1" dirty="0" smtClean="0"/>
              <a:t>Основные функции ФБУЗ «Центр гигиены и эпидемиологии»</a:t>
            </a:r>
            <a:r>
              <a:rPr lang="ru-RU" sz="3400" dirty="0" smtClean="0"/>
              <a:t>:</a:t>
            </a:r>
          </a:p>
          <a:p>
            <a:pPr>
              <a:lnSpc>
                <a:spcPct val="120000"/>
              </a:lnSpc>
              <a:buNone/>
            </a:pPr>
            <a:r>
              <a:rPr lang="ru-RU" sz="3400" dirty="0" smtClean="0"/>
              <a:t>— выявление и установление причин и условий возникновения и распространения различных заболеваний; </a:t>
            </a:r>
          </a:p>
          <a:p>
            <a:pPr>
              <a:lnSpc>
                <a:spcPct val="120000"/>
              </a:lnSpc>
              <a:buNone/>
            </a:pPr>
            <a:r>
              <a:rPr lang="ru-RU" sz="3400" dirty="0" smtClean="0"/>
              <a:t>— государственный учёт заболеваний и отравлений;</a:t>
            </a:r>
          </a:p>
          <a:p>
            <a:pPr>
              <a:lnSpc>
                <a:spcPct val="120000"/>
              </a:lnSpc>
              <a:buNone/>
            </a:pPr>
            <a:r>
              <a:rPr lang="ru-RU" sz="3400" dirty="0" smtClean="0"/>
              <a:t>— статистическое наблюдение в области санитарно-эпидемиологического благополучия;</a:t>
            </a:r>
          </a:p>
          <a:p>
            <a:pPr>
              <a:lnSpc>
                <a:spcPct val="120000"/>
              </a:lnSpc>
              <a:buNone/>
            </a:pPr>
            <a:r>
              <a:rPr lang="ru-RU" sz="3400" dirty="0" smtClean="0"/>
              <a:t>оценка риска воздействия вредных и опасных факторов среды обитания на здоровье человека; </a:t>
            </a:r>
          </a:p>
          <a:p>
            <a:pPr>
              <a:lnSpc>
                <a:spcPct val="120000"/>
              </a:lnSpc>
              <a:buNone/>
            </a:pPr>
            <a:r>
              <a:rPr lang="ru-RU" sz="3400" dirty="0" smtClean="0"/>
              <a:t>— аттестация рабочих мест; </a:t>
            </a:r>
          </a:p>
          <a:p>
            <a:pPr>
              <a:lnSpc>
                <a:spcPct val="120000"/>
              </a:lnSpc>
              <a:buNone/>
            </a:pPr>
            <a:r>
              <a:rPr lang="ru-RU" sz="3400" dirty="0" smtClean="0"/>
              <a:t>— дезинфекционные, </a:t>
            </a:r>
            <a:r>
              <a:rPr lang="ru-RU" sz="3400" dirty="0" err="1" smtClean="0"/>
              <a:t>дератизационные</a:t>
            </a:r>
            <a:r>
              <a:rPr lang="ru-RU" sz="3400" dirty="0" smtClean="0"/>
              <a:t> и дезинсекционные работы.</a:t>
            </a:r>
          </a:p>
          <a:p>
            <a:pPr>
              <a:lnSpc>
                <a:spcPct val="120000"/>
              </a:lnSpc>
              <a:buNone/>
            </a:pPr>
            <a:r>
              <a:rPr lang="ru-RU" sz="3400" b="1" dirty="0" smtClean="0"/>
              <a:t>По договорам возмездного характера</a:t>
            </a:r>
            <a:r>
              <a:rPr lang="ru-RU" sz="3400" dirty="0" smtClean="0"/>
              <a:t> ФБУЗ «Центр гигиены и эпидемиологии» может оказывать гражданам, индивидуальным предпринимателям и юридическим лицам следующие услуги:</a:t>
            </a:r>
          </a:p>
          <a:p>
            <a:pPr>
              <a:lnSpc>
                <a:spcPct val="120000"/>
              </a:lnSpc>
              <a:buNone/>
            </a:pPr>
            <a:r>
              <a:rPr lang="ru-RU" sz="3400" dirty="0" smtClean="0"/>
              <a:t>— консультационные услуги по вопросам санитарно-эпидемиологического благополучия; </a:t>
            </a:r>
          </a:p>
          <a:p>
            <a:pPr>
              <a:lnSpc>
                <a:spcPct val="120000"/>
              </a:lnSpc>
              <a:buNone/>
            </a:pPr>
            <a:r>
              <a:rPr lang="ru-RU" sz="3400" dirty="0" smtClean="0"/>
              <a:t>— оформление, выдача и учёт личных медицинских книжек; </a:t>
            </a:r>
          </a:p>
          <a:p>
            <a:pPr>
              <a:lnSpc>
                <a:spcPct val="120000"/>
              </a:lnSpc>
              <a:buNone/>
            </a:pPr>
            <a:r>
              <a:rPr lang="ru-RU" sz="3400" dirty="0" smtClean="0"/>
              <a:t>— оформление, выдача и учёт санитарных паспортов на транспортные средства. </a:t>
            </a: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5" name="Рисунок 5" descr="rospotrebnadz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470"/>
            <a:ext cx="1266825" cy="129540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259632" y="411510"/>
            <a:ext cx="6137129" cy="64633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4F4F4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Уважаемые абитуриенты!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987574"/>
            <a:ext cx="88924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                    Управление Роспотребнадзора по Приморскому краю предлагает вам заключить договор о целевом обучении в ФГБОУ ВО «Тихоокеанский государственный медицинский университет» Минздрава России по специальности «Медико-профилактическое дело» в рамках квоты приема на целевое обучение в 2025 году.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     Договор о целевом обучении заключается с абитуриентами, сдавшими ЕГЭ                       по химии, биологии, русскому языку на баллы, превышающие минимальное количество баллов для данной специальности.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    Во время обучения выплачивается стипендия.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    После окончания обучения между выпускником и Управлением Роспотребнадзора по Приморскому краю заключается срочный служебный контракт, предусматривающий обязанность прохождения государственной гражданской службы в Управлении.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/>
              <a:t>Контактные лица: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/>
              <a:t>главный специалист-эксперт </a:t>
            </a:r>
            <a:r>
              <a:rPr lang="ru-RU" dirty="0" err="1" smtClean="0"/>
              <a:t>Павлюк</a:t>
            </a:r>
            <a:r>
              <a:rPr lang="ru-RU" dirty="0" smtClean="0"/>
              <a:t> Анастасия Владимировна, тел. 8(423)244-20-41, главный специалист-эксперт  Кривцова Алёна Геннадьевна тел. 8(423)244-28-18.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mblema_81"/>
          <p:cNvPicPr>
            <a:picLocks noChangeAspect="1" noChangeArrowheads="1"/>
          </p:cNvPicPr>
          <p:nvPr/>
        </p:nvPicPr>
        <p:blipFill>
          <a:blip r:embed="rId2" cstate="print">
            <a:lum bright="1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219822"/>
            <a:ext cx="1390650" cy="1439862"/>
          </a:xfrm>
          <a:prstGeom prst="rect">
            <a:avLst/>
          </a:prstGeom>
          <a:noFill/>
          <a:ln>
            <a:noFill/>
          </a:ln>
          <a:effectLst>
            <a:outerShdw dist="107763" dir="81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4018" y="16386"/>
            <a:ext cx="8784976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                ФБУЗ </a:t>
            </a:r>
            <a:r>
              <a:rPr lang="ru-RU" b="1" dirty="0"/>
              <a:t>«Центр гигиены и </a:t>
            </a:r>
            <a:r>
              <a:rPr lang="ru-RU" b="1" dirty="0" smtClean="0"/>
              <a:t>эпидемиологии </a:t>
            </a:r>
            <a:r>
              <a:rPr lang="ru-RU" b="1" dirty="0"/>
              <a:t>в Приморском крае» </a:t>
            </a:r>
            <a:r>
              <a:rPr lang="ru-RU" b="1" dirty="0" smtClean="0"/>
              <a:t>заключает </a:t>
            </a:r>
            <a:r>
              <a:rPr lang="ru-RU" b="1" dirty="0"/>
              <a:t>договора на целевую  </a:t>
            </a:r>
            <a:r>
              <a:rPr lang="ru-RU" b="1" dirty="0" smtClean="0"/>
              <a:t>подготовку </a:t>
            </a:r>
            <a:r>
              <a:rPr lang="ru-RU" b="1" dirty="0"/>
              <a:t>с обучающимися в целях </a:t>
            </a:r>
            <a:r>
              <a:rPr lang="ru-RU" b="1" dirty="0" smtClean="0"/>
              <a:t>содействия </a:t>
            </a:r>
            <a:r>
              <a:rPr lang="ru-RU" b="1" dirty="0"/>
              <a:t>в подготовке </a:t>
            </a:r>
            <a:r>
              <a:rPr lang="ru-RU" b="1" dirty="0" smtClean="0"/>
              <a:t>специалистов медико-профилактического профиля</a:t>
            </a:r>
          </a:p>
          <a:p>
            <a:r>
              <a:rPr lang="ru-RU" sz="1600" dirty="0" smtClean="0"/>
              <a:t>— </a:t>
            </a:r>
            <a:r>
              <a:rPr lang="ru-RU" sz="1600" dirty="0" smtClean="0">
                <a:solidFill>
                  <a:schemeClr val="tx2"/>
                </a:solidFill>
              </a:rPr>
              <a:t>ФБУЗ </a:t>
            </a:r>
            <a:r>
              <a:rPr lang="ru-RU" sz="1600" dirty="0">
                <a:solidFill>
                  <a:schemeClr val="tx2"/>
                </a:solidFill>
              </a:rPr>
              <a:t>«Центр гигиены и эпидемиологии в Приморском крае» имеет договор с ФГБОУ ВПО «ТГМУ Минздрава России» на целевую  подготовку специалистов по направлению медико-профилактическое дело по программам высшего  и среднего профессионального образования – специалист,  санитарный фельдшер. </a:t>
            </a:r>
          </a:p>
          <a:p>
            <a:r>
              <a:rPr lang="ru-RU" sz="1600" dirty="0">
                <a:solidFill>
                  <a:schemeClr val="tx2"/>
                </a:solidFill>
              </a:rPr>
              <a:t> </a:t>
            </a:r>
            <a:r>
              <a:rPr lang="ru-RU" sz="1600" dirty="0" smtClean="0"/>
              <a:t> — </a:t>
            </a:r>
            <a:r>
              <a:rPr lang="ru-RU" sz="1600" dirty="0" smtClean="0">
                <a:solidFill>
                  <a:schemeClr val="tx2"/>
                </a:solidFill>
              </a:rPr>
              <a:t>Абитуриенты</a:t>
            </a:r>
            <a:r>
              <a:rPr lang="ru-RU" sz="1600" dirty="0">
                <a:solidFill>
                  <a:schemeClr val="tx2"/>
                </a:solidFill>
              </a:rPr>
              <a:t>, заключившие договор на целевую подготовку с ФБУЗ «Центр гигиены и эпидемиологии </a:t>
            </a:r>
            <a:r>
              <a:rPr lang="ru-RU" sz="1600" dirty="0" smtClean="0">
                <a:solidFill>
                  <a:schemeClr val="tx2"/>
                </a:solidFill>
              </a:rPr>
              <a:t> в </a:t>
            </a:r>
            <a:r>
              <a:rPr lang="ru-RU" sz="1600" dirty="0">
                <a:solidFill>
                  <a:schemeClr val="tx2"/>
                </a:solidFill>
              </a:rPr>
              <a:t>Приморском крае» участвуют в льготном конкурсе по результатам ЕГЭ</a:t>
            </a:r>
            <a:r>
              <a:rPr lang="ru-RU" sz="1600" dirty="0" smtClean="0">
                <a:solidFill>
                  <a:schemeClr val="tx2"/>
                </a:solidFill>
              </a:rPr>
              <a:t>. Выдержавшие </a:t>
            </a:r>
            <a:r>
              <a:rPr lang="ru-RU" sz="1600" dirty="0">
                <a:solidFill>
                  <a:schemeClr val="tx2"/>
                </a:solidFill>
              </a:rPr>
              <a:t>конкурс абитуриенты зачисляются на бюджетную форму обучения в </a:t>
            </a:r>
            <a:r>
              <a:rPr lang="ru-RU" sz="1600" dirty="0" smtClean="0">
                <a:solidFill>
                  <a:schemeClr val="tx2"/>
                </a:solidFill>
              </a:rPr>
              <a:t>ТГМУ</a:t>
            </a:r>
            <a:r>
              <a:rPr lang="ru-RU" sz="1600" dirty="0">
                <a:solidFill>
                  <a:schemeClr val="tx2"/>
                </a:solidFill>
              </a:rPr>
              <a:t>.</a:t>
            </a:r>
          </a:p>
          <a:p>
            <a:r>
              <a:rPr lang="ru-RU" sz="1600" dirty="0" smtClean="0"/>
              <a:t>— </a:t>
            </a:r>
            <a:r>
              <a:rPr lang="ru-RU" sz="1600" dirty="0" smtClean="0">
                <a:solidFill>
                  <a:schemeClr val="tx2"/>
                </a:solidFill>
              </a:rPr>
              <a:t>Студентам </a:t>
            </a:r>
            <a:r>
              <a:rPr lang="ru-RU" sz="1600" dirty="0">
                <a:solidFill>
                  <a:schemeClr val="tx2"/>
                </a:solidFill>
              </a:rPr>
              <a:t>предоставляется:</a:t>
            </a:r>
          </a:p>
          <a:p>
            <a:r>
              <a:rPr lang="ru-RU" sz="1600" i="1" dirty="0">
                <a:solidFill>
                  <a:schemeClr val="tx2"/>
                </a:solidFill>
              </a:rPr>
              <a:t> </a:t>
            </a:r>
            <a:r>
              <a:rPr lang="ru-RU" sz="1600" b="1" i="1" dirty="0">
                <a:solidFill>
                  <a:schemeClr val="tx2"/>
                </a:solidFill>
              </a:rPr>
              <a:t>материальная поддержка</a:t>
            </a:r>
            <a:r>
              <a:rPr lang="ru-RU" sz="1600" i="1" dirty="0">
                <a:solidFill>
                  <a:schemeClr val="tx2"/>
                </a:solidFill>
              </a:rPr>
              <a:t> в процессе обучения </a:t>
            </a:r>
            <a:endParaRPr lang="ru-RU" sz="1600" dirty="0">
              <a:solidFill>
                <a:schemeClr val="tx2"/>
              </a:solidFill>
            </a:endParaRPr>
          </a:p>
          <a:p>
            <a:r>
              <a:rPr lang="ru-RU" sz="1600" i="1" dirty="0">
                <a:solidFill>
                  <a:schemeClr val="tx2"/>
                </a:solidFill>
              </a:rPr>
              <a:t> </a:t>
            </a:r>
            <a:r>
              <a:rPr lang="ru-RU" sz="1600" b="1" i="1" dirty="0">
                <a:solidFill>
                  <a:schemeClr val="tx2"/>
                </a:solidFill>
              </a:rPr>
              <a:t>трудоустройство</a:t>
            </a:r>
            <a:r>
              <a:rPr lang="ru-RU" sz="1600" i="1" dirty="0">
                <a:solidFill>
                  <a:schemeClr val="tx2"/>
                </a:solidFill>
              </a:rPr>
              <a:t> после окончания обучения в ФБУЗ «Центр гигиены и эпидемиологии в Приморском крае» и филиалах.</a:t>
            </a:r>
            <a:endParaRPr lang="ru-RU" sz="1600" dirty="0">
              <a:solidFill>
                <a:schemeClr val="tx2"/>
              </a:solidFill>
            </a:endParaRPr>
          </a:p>
          <a:p>
            <a:r>
              <a:rPr lang="ru-RU" sz="1600" dirty="0">
                <a:solidFill>
                  <a:schemeClr val="tx2"/>
                </a:solidFill>
              </a:rPr>
              <a:t> </a:t>
            </a:r>
            <a:r>
              <a:rPr lang="ru-RU" sz="1600" dirty="0" smtClean="0"/>
              <a:t> — </a:t>
            </a:r>
            <a:r>
              <a:rPr lang="ru-RU" sz="1600" dirty="0" smtClean="0">
                <a:solidFill>
                  <a:schemeClr val="tx2"/>
                </a:solidFill>
              </a:rPr>
              <a:t>Лица</a:t>
            </a:r>
            <a:r>
              <a:rPr lang="ru-RU" sz="1600" dirty="0">
                <a:solidFill>
                  <a:schemeClr val="tx2"/>
                </a:solidFill>
              </a:rPr>
              <a:t>, не прошедшие на целевые места, могут на основании имеющихся </a:t>
            </a:r>
            <a:r>
              <a:rPr lang="ru-RU" sz="1600" dirty="0" smtClean="0">
                <a:solidFill>
                  <a:schemeClr val="tx2"/>
                </a:solidFill>
              </a:rPr>
              <a:t>                         результатов ЕГЭ участвовать </a:t>
            </a:r>
            <a:r>
              <a:rPr lang="ru-RU" sz="1600" dirty="0">
                <a:solidFill>
                  <a:schemeClr val="tx2"/>
                </a:solidFill>
              </a:rPr>
              <a:t>в общем конкурсе на любые формы образования в случае, если об этом они </a:t>
            </a:r>
            <a:r>
              <a:rPr lang="ru-RU" sz="1600" dirty="0" smtClean="0">
                <a:solidFill>
                  <a:schemeClr val="tx2"/>
                </a:solidFill>
              </a:rPr>
              <a:t> указали </a:t>
            </a:r>
            <a:r>
              <a:rPr lang="ru-RU" sz="1600" dirty="0">
                <a:solidFill>
                  <a:schemeClr val="tx2"/>
                </a:solidFill>
              </a:rPr>
              <a:t>при подаче заявления о приёме в вуз.</a:t>
            </a:r>
          </a:p>
          <a:p>
            <a:r>
              <a:rPr lang="ru-RU" sz="1400" dirty="0">
                <a:solidFill>
                  <a:schemeClr val="tx2"/>
                </a:solidFill>
              </a:rPr>
              <a:t> </a:t>
            </a:r>
            <a:r>
              <a:rPr lang="ru-RU" sz="1600" dirty="0" smtClean="0"/>
              <a:t>Контактные лица:  Отдел </a:t>
            </a:r>
            <a:r>
              <a:rPr lang="ru-RU" sz="1600" dirty="0"/>
              <a:t>организации деятельности и гигиенического обучения населения:</a:t>
            </a:r>
          </a:p>
          <a:p>
            <a:r>
              <a:rPr lang="ru-RU" sz="1600" dirty="0"/>
              <a:t>Козырев Михаил </a:t>
            </a:r>
            <a:r>
              <a:rPr lang="ru-RU" sz="1600" dirty="0" smtClean="0"/>
              <a:t>Александрович, тел</a:t>
            </a:r>
            <a:r>
              <a:rPr lang="ru-RU" sz="1600" dirty="0"/>
              <a:t>. 8 (423) 265-00-49,</a:t>
            </a:r>
          </a:p>
          <a:p>
            <a:r>
              <a:rPr lang="ru-RU" sz="1600" dirty="0"/>
              <a:t>Шмелёва Елена Викторовна</a:t>
            </a:r>
            <a:r>
              <a:rPr lang="ru-RU" sz="1600" dirty="0" smtClean="0"/>
              <a:t>, тел</a:t>
            </a:r>
            <a:r>
              <a:rPr lang="ru-RU" sz="1600" dirty="0"/>
              <a:t>. 8 (423) 265-02-21     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65535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73074" y="17259"/>
            <a:ext cx="2099406" cy="5203555"/>
          </a:xfrm>
          <a:prstGeom prst="rect">
            <a:avLst/>
          </a:prstGeom>
          <a:solidFill>
            <a:srgbClr val="2563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3C7D0155-4A6B-4FD5-8CDB-3F7582BB7E17}"/>
              </a:ext>
            </a:extLst>
          </p:cNvPr>
          <p:cNvSpPr/>
          <p:nvPr/>
        </p:nvSpPr>
        <p:spPr>
          <a:xfrm>
            <a:off x="2" y="17259"/>
            <a:ext cx="4215866" cy="5186036"/>
          </a:xfrm>
          <a:prstGeom prst="rect">
            <a:avLst/>
          </a:prstGeom>
          <a:solidFill>
            <a:srgbClr val="256379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0F44E55-332C-489F-9BFF-A188DC1F42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4B1267A-B66C-469B-8E30-80ED237146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6" name="Полилиния: фигура 35">
            <a:extLst>
              <a:ext uri="{FF2B5EF4-FFF2-40B4-BE49-F238E27FC236}">
                <a16:creationId xmlns="" xmlns:a16="http://schemas.microsoft.com/office/drawing/2014/main" id="{7F08F349-F34E-4B59-9538-21DBF0B995F4}"/>
              </a:ext>
            </a:extLst>
          </p:cNvPr>
          <p:cNvSpPr/>
          <p:nvPr/>
        </p:nvSpPr>
        <p:spPr>
          <a:xfrm rot="2805731" flipH="1">
            <a:off x="-2765240" y="433935"/>
            <a:ext cx="4814334" cy="3543926"/>
          </a:xfrm>
          <a:custGeom>
            <a:avLst/>
            <a:gdLst>
              <a:gd name="connsiteX0" fmla="*/ 6419112 w 6419112"/>
              <a:gd name="connsiteY0" fmla="*/ 1365798 h 4725235"/>
              <a:gd name="connsiteX1" fmla="*/ 6419111 w 6419112"/>
              <a:gd name="connsiteY1" fmla="*/ 1365797 h 4725235"/>
              <a:gd name="connsiteX2" fmla="*/ 6360704 w 6419112"/>
              <a:gd name="connsiteY2" fmla="*/ 1420275 h 4725235"/>
              <a:gd name="connsiteX3" fmla="*/ 5025213 w 6419112"/>
              <a:gd name="connsiteY3" fmla="*/ 1 h 4725235"/>
              <a:gd name="connsiteX4" fmla="*/ 5025213 w 6419112"/>
              <a:gd name="connsiteY4" fmla="*/ 0 h 4725235"/>
              <a:gd name="connsiteX5" fmla="*/ 0 w 6419112"/>
              <a:gd name="connsiteY5" fmla="*/ 4725234 h 4725235"/>
              <a:gd name="connsiteX6" fmla="*/ 1 w 6419112"/>
              <a:gd name="connsiteY6" fmla="*/ 4725235 h 4725235"/>
              <a:gd name="connsiteX7" fmla="*/ 5025213 w 6419112"/>
              <a:gd name="connsiteY7" fmla="*/ 2 h 4725235"/>
              <a:gd name="connsiteX8" fmla="*/ 6360705 w 6419112"/>
              <a:gd name="connsiteY8" fmla="*/ 1420276 h 4725235"/>
              <a:gd name="connsiteX9" fmla="*/ 6360705 w 6419112"/>
              <a:gd name="connsiteY9" fmla="*/ 1420276 h 4725235"/>
              <a:gd name="connsiteX10" fmla="*/ 6360706 w 6419112"/>
              <a:gd name="connsiteY10" fmla="*/ 1420275 h 4725235"/>
              <a:gd name="connsiteX11" fmla="*/ 6360706 w 6419112"/>
              <a:gd name="connsiteY11" fmla="*/ 1420275 h 4725235"/>
              <a:gd name="connsiteX12" fmla="*/ 6419112 w 6419112"/>
              <a:gd name="connsiteY12" fmla="*/ 1365798 h 4725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419112" h="4725235">
                <a:moveTo>
                  <a:pt x="6419112" y="1365798"/>
                </a:moveTo>
                <a:lnTo>
                  <a:pt x="6419111" y="1365797"/>
                </a:lnTo>
                <a:lnTo>
                  <a:pt x="6360704" y="1420275"/>
                </a:lnTo>
                <a:lnTo>
                  <a:pt x="5025213" y="1"/>
                </a:lnTo>
                <a:lnTo>
                  <a:pt x="5025213" y="0"/>
                </a:lnTo>
                <a:lnTo>
                  <a:pt x="0" y="4725234"/>
                </a:lnTo>
                <a:lnTo>
                  <a:pt x="1" y="4725235"/>
                </a:lnTo>
                <a:lnTo>
                  <a:pt x="5025213" y="2"/>
                </a:lnTo>
                <a:lnTo>
                  <a:pt x="6360705" y="1420276"/>
                </a:lnTo>
                <a:lnTo>
                  <a:pt x="6360705" y="1420276"/>
                </a:lnTo>
                <a:lnTo>
                  <a:pt x="6360706" y="1420275"/>
                </a:lnTo>
                <a:lnTo>
                  <a:pt x="6360706" y="1420275"/>
                </a:lnTo>
                <a:lnTo>
                  <a:pt x="6419112" y="1365798"/>
                </a:lnTo>
                <a:close/>
              </a:path>
            </a:pathLst>
          </a:custGeom>
          <a:solidFill>
            <a:srgbClr val="3B9FC4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Полилиния: фигура 34">
            <a:extLst>
              <a:ext uri="{FF2B5EF4-FFF2-40B4-BE49-F238E27FC236}">
                <a16:creationId xmlns="" xmlns:a16="http://schemas.microsoft.com/office/drawing/2014/main" id="{80731537-B3B4-413C-95E2-928B085D4A97}"/>
              </a:ext>
            </a:extLst>
          </p:cNvPr>
          <p:cNvSpPr/>
          <p:nvPr/>
        </p:nvSpPr>
        <p:spPr>
          <a:xfrm rot="2805731" flipH="1">
            <a:off x="-1234235" y="-587632"/>
            <a:ext cx="1006073" cy="1061350"/>
          </a:xfrm>
          <a:custGeom>
            <a:avLst/>
            <a:gdLst>
              <a:gd name="connsiteX0" fmla="*/ 1341430 w 1341430"/>
              <a:gd name="connsiteY0" fmla="*/ 1415133 h 1415133"/>
              <a:gd name="connsiteX1" fmla="*/ 0 w 1341430"/>
              <a:gd name="connsiteY1" fmla="*/ 0 h 1415133"/>
              <a:gd name="connsiteX2" fmla="*/ 1341430 w 1341430"/>
              <a:gd name="connsiteY2" fmla="*/ 1415133 h 1415133"/>
              <a:gd name="connsiteX3" fmla="*/ 1341430 w 1341430"/>
              <a:gd name="connsiteY3" fmla="*/ 1415133 h 1415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1430" h="1415133">
                <a:moveTo>
                  <a:pt x="1341430" y="1415133"/>
                </a:moveTo>
                <a:lnTo>
                  <a:pt x="0" y="0"/>
                </a:lnTo>
                <a:lnTo>
                  <a:pt x="1341430" y="1415133"/>
                </a:lnTo>
                <a:lnTo>
                  <a:pt x="1341430" y="1415133"/>
                </a:lnTo>
                <a:close/>
              </a:path>
            </a:pathLst>
          </a:custGeom>
          <a:solidFill>
            <a:srgbClr val="3B9FC4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Полилиния: фигура 33">
            <a:extLst>
              <a:ext uri="{FF2B5EF4-FFF2-40B4-BE49-F238E27FC236}">
                <a16:creationId xmlns="" xmlns:a16="http://schemas.microsoft.com/office/drawing/2014/main" id="{52712EAD-D868-4412-BE0D-B042E1DCDD61}"/>
              </a:ext>
            </a:extLst>
          </p:cNvPr>
          <p:cNvSpPr/>
          <p:nvPr/>
        </p:nvSpPr>
        <p:spPr>
          <a:xfrm rot="2805731" flipH="1">
            <a:off x="-3592204" y="931109"/>
            <a:ext cx="4283658" cy="3995599"/>
          </a:xfrm>
          <a:custGeom>
            <a:avLst/>
            <a:gdLst>
              <a:gd name="connsiteX0" fmla="*/ 5711544 w 5711544"/>
              <a:gd name="connsiteY0" fmla="*/ 0 h 5327465"/>
              <a:gd name="connsiteX1" fmla="*/ 5711544 w 5711544"/>
              <a:gd name="connsiteY1" fmla="*/ 0 h 5327465"/>
              <a:gd name="connsiteX2" fmla="*/ 0 w 5711544"/>
              <a:gd name="connsiteY2" fmla="*/ 5327465 h 5327465"/>
              <a:gd name="connsiteX3" fmla="*/ 5711544 w 5711544"/>
              <a:gd name="connsiteY3" fmla="*/ 0 h 5327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1544" h="5327465">
                <a:moveTo>
                  <a:pt x="5711544" y="0"/>
                </a:moveTo>
                <a:lnTo>
                  <a:pt x="5711544" y="0"/>
                </a:lnTo>
                <a:lnTo>
                  <a:pt x="0" y="5327465"/>
                </a:lnTo>
                <a:lnTo>
                  <a:pt x="5711544" y="0"/>
                </a:lnTo>
                <a:close/>
              </a:path>
            </a:pathLst>
          </a:custGeom>
          <a:solidFill>
            <a:srgbClr val="3B9FC4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Полилиния: фигура 32">
            <a:extLst>
              <a:ext uri="{FF2B5EF4-FFF2-40B4-BE49-F238E27FC236}">
                <a16:creationId xmlns="" xmlns:a16="http://schemas.microsoft.com/office/drawing/2014/main" id="{46B7E00E-4CC5-4139-933A-BABE61521DB0}"/>
              </a:ext>
            </a:extLst>
          </p:cNvPr>
          <p:cNvSpPr/>
          <p:nvPr/>
        </p:nvSpPr>
        <p:spPr>
          <a:xfrm rot="2805731" flipH="1">
            <a:off x="-601087" y="5081258"/>
            <a:ext cx="1641378" cy="1202462"/>
          </a:xfrm>
          <a:custGeom>
            <a:avLst/>
            <a:gdLst>
              <a:gd name="connsiteX0" fmla="*/ 1789334 w 2188504"/>
              <a:gd name="connsiteY0" fmla="*/ 549968 h 1603283"/>
              <a:gd name="connsiteX1" fmla="*/ 1118902 w 2188504"/>
              <a:gd name="connsiteY1" fmla="*/ 1180378 h 1603283"/>
              <a:gd name="connsiteX2" fmla="*/ 0 w 2188504"/>
              <a:gd name="connsiteY2" fmla="*/ 0 h 1603283"/>
              <a:gd name="connsiteX3" fmla="*/ 0 w 2188504"/>
              <a:gd name="connsiteY3" fmla="*/ 0 h 1603283"/>
              <a:gd name="connsiteX4" fmla="*/ 1118902 w 2188504"/>
              <a:gd name="connsiteY4" fmla="*/ 1180379 h 1603283"/>
              <a:gd name="connsiteX5" fmla="*/ 868128 w 2188504"/>
              <a:gd name="connsiteY5" fmla="*/ 1416184 h 1603283"/>
              <a:gd name="connsiteX6" fmla="*/ 868129 w 2188504"/>
              <a:gd name="connsiteY6" fmla="*/ 1416184 h 1603283"/>
              <a:gd name="connsiteX7" fmla="*/ 1118904 w 2188504"/>
              <a:gd name="connsiteY7" fmla="*/ 1180379 h 1603283"/>
              <a:gd name="connsiteX8" fmla="*/ 1519781 w 2188504"/>
              <a:gd name="connsiteY8" fmla="*/ 1603283 h 1603283"/>
              <a:gd name="connsiteX9" fmla="*/ 2188504 w 2188504"/>
              <a:gd name="connsiteY9" fmla="*/ 974480 h 1603283"/>
              <a:gd name="connsiteX10" fmla="*/ 2188503 w 2188504"/>
              <a:gd name="connsiteY10" fmla="*/ 974479 h 1603283"/>
              <a:gd name="connsiteX11" fmla="*/ 1519781 w 2188504"/>
              <a:gd name="connsiteY11" fmla="*/ 1603282 h 1603283"/>
              <a:gd name="connsiteX12" fmla="*/ 1118903 w 2188504"/>
              <a:gd name="connsiteY12" fmla="*/ 1180379 h 1603283"/>
              <a:gd name="connsiteX13" fmla="*/ 1789334 w 2188504"/>
              <a:gd name="connsiteY13" fmla="*/ 549968 h 1603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88504" h="1603283">
                <a:moveTo>
                  <a:pt x="1789334" y="549968"/>
                </a:moveTo>
                <a:lnTo>
                  <a:pt x="1118902" y="1180378"/>
                </a:lnTo>
                <a:lnTo>
                  <a:pt x="0" y="0"/>
                </a:lnTo>
                <a:lnTo>
                  <a:pt x="0" y="0"/>
                </a:lnTo>
                <a:lnTo>
                  <a:pt x="1118902" y="1180379"/>
                </a:lnTo>
                <a:lnTo>
                  <a:pt x="868128" y="1416184"/>
                </a:lnTo>
                <a:lnTo>
                  <a:pt x="868129" y="1416184"/>
                </a:lnTo>
                <a:lnTo>
                  <a:pt x="1118904" y="1180379"/>
                </a:lnTo>
                <a:lnTo>
                  <a:pt x="1519781" y="1603283"/>
                </a:lnTo>
                <a:lnTo>
                  <a:pt x="2188504" y="974480"/>
                </a:lnTo>
                <a:lnTo>
                  <a:pt x="2188503" y="974479"/>
                </a:lnTo>
                <a:lnTo>
                  <a:pt x="1519781" y="1603282"/>
                </a:lnTo>
                <a:lnTo>
                  <a:pt x="1118903" y="1180379"/>
                </a:lnTo>
                <a:lnTo>
                  <a:pt x="1789334" y="549968"/>
                </a:lnTo>
                <a:close/>
              </a:path>
            </a:pathLst>
          </a:custGeom>
          <a:solidFill>
            <a:srgbClr val="3B9FC4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Полилиния: фигура 31">
            <a:extLst>
              <a:ext uri="{FF2B5EF4-FFF2-40B4-BE49-F238E27FC236}">
                <a16:creationId xmlns="" xmlns:a16="http://schemas.microsoft.com/office/drawing/2014/main" id="{017D6CB8-6057-45AB-B15E-2C7CCDD2EBF0}"/>
              </a:ext>
            </a:extLst>
          </p:cNvPr>
          <p:cNvSpPr/>
          <p:nvPr/>
        </p:nvSpPr>
        <p:spPr>
          <a:xfrm rot="2805731" flipH="1">
            <a:off x="1589426" y="5013599"/>
            <a:ext cx="1" cy="1014721"/>
          </a:xfrm>
          <a:custGeom>
            <a:avLst/>
            <a:gdLst>
              <a:gd name="connsiteX0" fmla="*/ 1 w 1"/>
              <a:gd name="connsiteY0" fmla="*/ 0 h 1352961"/>
              <a:gd name="connsiteX1" fmla="*/ 0 w 1"/>
              <a:gd name="connsiteY1" fmla="*/ 0 h 1352961"/>
              <a:gd name="connsiteX2" fmla="*/ 0 w 1"/>
              <a:gd name="connsiteY2" fmla="*/ 1352960 h 1352961"/>
              <a:gd name="connsiteX3" fmla="*/ 1 w 1"/>
              <a:gd name="connsiteY3" fmla="*/ 1352961 h 1352961"/>
              <a:gd name="connsiteX4" fmla="*/ 1 w 1"/>
              <a:gd name="connsiteY4" fmla="*/ 0 h 1352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" h="1352961">
                <a:moveTo>
                  <a:pt x="1" y="0"/>
                </a:moveTo>
                <a:lnTo>
                  <a:pt x="0" y="0"/>
                </a:lnTo>
                <a:lnTo>
                  <a:pt x="0" y="1352960"/>
                </a:lnTo>
                <a:lnTo>
                  <a:pt x="1" y="1352961"/>
                </a:lnTo>
                <a:lnTo>
                  <a:pt x="1" y="0"/>
                </a:lnTo>
                <a:close/>
              </a:path>
            </a:pathLst>
          </a:custGeom>
          <a:solidFill>
            <a:srgbClr val="3B9FC4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Полилиния: фигура 30">
            <a:extLst>
              <a:ext uri="{FF2B5EF4-FFF2-40B4-BE49-F238E27FC236}">
                <a16:creationId xmlns="" xmlns:a16="http://schemas.microsoft.com/office/drawing/2014/main" id="{7F368808-CF32-4FC8-8FDA-8C7B5FC3954A}"/>
              </a:ext>
            </a:extLst>
          </p:cNvPr>
          <p:cNvSpPr/>
          <p:nvPr/>
        </p:nvSpPr>
        <p:spPr>
          <a:xfrm rot="2805731" flipH="1">
            <a:off x="-1282329" y="5496383"/>
            <a:ext cx="689036" cy="726894"/>
          </a:xfrm>
          <a:custGeom>
            <a:avLst/>
            <a:gdLst>
              <a:gd name="connsiteX0" fmla="*/ 918714 w 918714"/>
              <a:gd name="connsiteY0" fmla="*/ 969192 h 969192"/>
              <a:gd name="connsiteX1" fmla="*/ 0 w 918714"/>
              <a:gd name="connsiteY1" fmla="*/ 0 h 969192"/>
              <a:gd name="connsiteX2" fmla="*/ 0 w 918714"/>
              <a:gd name="connsiteY2" fmla="*/ 1 h 969192"/>
              <a:gd name="connsiteX3" fmla="*/ 918714 w 918714"/>
              <a:gd name="connsiteY3" fmla="*/ 969192 h 969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8714" h="969192">
                <a:moveTo>
                  <a:pt x="918714" y="969192"/>
                </a:moveTo>
                <a:lnTo>
                  <a:pt x="0" y="0"/>
                </a:lnTo>
                <a:lnTo>
                  <a:pt x="0" y="1"/>
                </a:lnTo>
                <a:lnTo>
                  <a:pt x="918714" y="969192"/>
                </a:lnTo>
                <a:close/>
              </a:path>
            </a:pathLst>
          </a:custGeom>
          <a:solidFill>
            <a:srgbClr val="3B9FC4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332" y="261"/>
            <a:ext cx="7133828" cy="5185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13FEAC2D-5752-4E2A-847E-856F965995CC}"/>
              </a:ext>
            </a:extLst>
          </p:cNvPr>
          <p:cNvSpPr/>
          <p:nvPr/>
        </p:nvSpPr>
        <p:spPr>
          <a:xfrm>
            <a:off x="-82547" y="-27055"/>
            <a:ext cx="9217074" cy="5200457"/>
          </a:xfrm>
          <a:prstGeom prst="rect">
            <a:avLst/>
          </a:prstGeom>
          <a:solidFill>
            <a:srgbClr val="256379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Полилиния: фигура 40">
            <a:extLst>
              <a:ext uri="{FF2B5EF4-FFF2-40B4-BE49-F238E27FC236}">
                <a16:creationId xmlns="" xmlns:a16="http://schemas.microsoft.com/office/drawing/2014/main" id="{F73FB33D-175B-4C9E-AAEE-1A4BFA29542B}"/>
              </a:ext>
            </a:extLst>
          </p:cNvPr>
          <p:cNvSpPr/>
          <p:nvPr/>
        </p:nvSpPr>
        <p:spPr>
          <a:xfrm rot="2805731" flipH="1">
            <a:off x="-726926" y="-2186348"/>
            <a:ext cx="5271441" cy="7701094"/>
          </a:xfrm>
          <a:custGeom>
            <a:avLst/>
            <a:gdLst>
              <a:gd name="connsiteX0" fmla="*/ 6867016 w 6867016"/>
              <a:gd name="connsiteY0" fmla="*/ 5501641 h 10268125"/>
              <a:gd name="connsiteX1" fmla="*/ 1651911 w 6867016"/>
              <a:gd name="connsiteY1" fmla="*/ 0 h 10268125"/>
              <a:gd name="connsiteX2" fmla="*/ 1605955 w 6867016"/>
              <a:gd name="connsiteY2" fmla="*/ 11721 h 10268125"/>
              <a:gd name="connsiteX3" fmla="*/ 1605954 w 6867016"/>
              <a:gd name="connsiteY3" fmla="*/ 11720 h 10268125"/>
              <a:gd name="connsiteX4" fmla="*/ 1512539 w 6867016"/>
              <a:gd name="connsiteY4" fmla="*/ 35548 h 10268125"/>
              <a:gd name="connsiteX5" fmla="*/ 0 w 6867016"/>
              <a:gd name="connsiteY5" fmla="*/ 2074935 h 10268125"/>
              <a:gd name="connsiteX6" fmla="*/ 0 w 6867016"/>
              <a:gd name="connsiteY6" fmla="*/ 8356049 h 10268125"/>
              <a:gd name="connsiteX7" fmla="*/ 1797935 w 6867016"/>
              <a:gd name="connsiteY7" fmla="*/ 10268125 h 10268125"/>
              <a:gd name="connsiteX8" fmla="*/ 6814548 w 6867016"/>
              <a:gd name="connsiteY8" fmla="*/ 5550977 h 10268125"/>
              <a:gd name="connsiteX9" fmla="*/ 6814548 w 6867016"/>
              <a:gd name="connsiteY9" fmla="*/ 5550978 h 1026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7016" h="10268125">
                <a:moveTo>
                  <a:pt x="6867016" y="5501641"/>
                </a:moveTo>
                <a:lnTo>
                  <a:pt x="1651911" y="0"/>
                </a:lnTo>
                <a:lnTo>
                  <a:pt x="1605955" y="11721"/>
                </a:lnTo>
                <a:lnTo>
                  <a:pt x="1605954" y="11720"/>
                </a:lnTo>
                <a:lnTo>
                  <a:pt x="1512539" y="35548"/>
                </a:lnTo>
                <a:cubicBezTo>
                  <a:pt x="636250" y="305912"/>
                  <a:pt x="0" y="1116718"/>
                  <a:pt x="0" y="2074935"/>
                </a:cubicBezTo>
                <a:lnTo>
                  <a:pt x="0" y="8356049"/>
                </a:lnTo>
                <a:lnTo>
                  <a:pt x="1797935" y="10268125"/>
                </a:lnTo>
                <a:lnTo>
                  <a:pt x="6814548" y="5550977"/>
                </a:lnTo>
                <a:lnTo>
                  <a:pt x="6814548" y="5550978"/>
                </a:lnTo>
                <a:close/>
              </a:path>
            </a:pathLst>
          </a:custGeom>
          <a:solidFill>
            <a:srgbClr val="3B9FC4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" name="Группа 16">
            <a:extLst>
              <a:ext uri="{FF2B5EF4-FFF2-40B4-BE49-F238E27FC236}">
                <a16:creationId xmlns="" xmlns:a16="http://schemas.microsoft.com/office/drawing/2014/main" id="{EE6D5B38-A022-4629-970D-A5A183AA41E7}"/>
              </a:ext>
            </a:extLst>
          </p:cNvPr>
          <p:cNvGrpSpPr/>
          <p:nvPr/>
        </p:nvGrpSpPr>
        <p:grpSpPr>
          <a:xfrm>
            <a:off x="7241333" y="226158"/>
            <a:ext cx="1496744" cy="1496744"/>
            <a:chOff x="2497414" y="4037135"/>
            <a:chExt cx="1942744" cy="1942744"/>
          </a:xfrm>
        </p:grpSpPr>
        <p:sp>
          <p:nvSpPr>
            <p:cNvPr id="18" name="Прямоугольник: скругленные углы 17">
              <a:extLst>
                <a:ext uri="{FF2B5EF4-FFF2-40B4-BE49-F238E27FC236}">
                  <a16:creationId xmlns="" xmlns:a16="http://schemas.microsoft.com/office/drawing/2014/main" id="{2939CBC5-5A68-4A5B-8D7A-CC02E0F02FA3}"/>
                </a:ext>
              </a:extLst>
            </p:cNvPr>
            <p:cNvSpPr/>
            <p:nvPr/>
          </p:nvSpPr>
          <p:spPr>
            <a:xfrm rot="2700000" flipH="1">
              <a:off x="2497414" y="4037135"/>
              <a:ext cx="1942744" cy="19427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="" xmlns:a16="http://schemas.microsoft.com/office/drawing/2014/main" id="{AFBECBFF-0ABC-469A-91B8-2839E7857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06336" y="4099891"/>
              <a:ext cx="945495" cy="1066199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="" xmlns:a16="http://schemas.microsoft.com/office/drawing/2014/main" id="{15314DAB-6BFE-4DB4-8144-9178195E2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34809" y="5166091"/>
              <a:ext cx="1464947" cy="383885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61C3FAB-09DC-4D83-9DA9-9FEFE0811608}"/>
              </a:ext>
            </a:extLst>
          </p:cNvPr>
          <p:cNvSpPr txBox="1"/>
          <p:nvPr/>
        </p:nvSpPr>
        <p:spPr>
          <a:xfrm>
            <a:off x="251086" y="558512"/>
            <a:ext cx="6409146" cy="2948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85000"/>
              </a:lnSpc>
            </a:pPr>
            <a:r>
              <a:rPr lang="ru-RU" sz="5400" dirty="0">
                <a:solidFill>
                  <a:prstClr val="white"/>
                </a:solidFill>
                <a:latin typeface="Akrobat Black" panose="00000A00000000000000" pitchFamily="2" charset="-52"/>
              </a:rPr>
              <a:t>Тихоокеанский государственный медицинский университет</a:t>
            </a:r>
            <a:endParaRPr lang="en-US" sz="5400" dirty="0">
              <a:solidFill>
                <a:prstClr val="white"/>
              </a:solidFill>
              <a:latin typeface="Akrobat Black" panose="00000A00000000000000" pitchFamily="2" charset="-52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6806480" y="2032889"/>
            <a:ext cx="2337520" cy="3140514"/>
            <a:chOff x="7518008" y="2694193"/>
            <a:chExt cx="1611390" cy="2449307"/>
          </a:xfrm>
        </p:grpSpPr>
        <p:grpSp>
          <p:nvGrpSpPr>
            <p:cNvPr id="10" name="Group 3"/>
            <p:cNvGrpSpPr>
              <a:grpSpLocks/>
            </p:cNvGrpSpPr>
            <p:nvPr/>
          </p:nvGrpSpPr>
          <p:grpSpPr bwMode="auto">
            <a:xfrm>
              <a:off x="7518008" y="2694193"/>
              <a:ext cx="1611390" cy="2449307"/>
              <a:chOff x="107136617" y="105260868"/>
              <a:chExt cx="1749477" cy="2463946"/>
            </a:xfrm>
          </p:grpSpPr>
          <p:pic>
            <p:nvPicPr>
              <p:cNvPr id="38" name="Picture 4" descr="Логотип Часть 1_Монтажная область 1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6617" y="105260868"/>
                <a:ext cx="1749477" cy="214743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</p:pic>
          <p:pic>
            <p:nvPicPr>
              <p:cNvPr id="39" name="Picture 5" descr="Логотип Часть 3_Монтажная область 1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6617" y="107377258"/>
                <a:ext cx="1749477" cy="3475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37" name="Picture 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6833" t="21529" r="19128" b="49763"/>
            <a:stretch>
              <a:fillRect/>
            </a:stretch>
          </p:blipFill>
          <p:spPr bwMode="auto">
            <a:xfrm>
              <a:off x="8190609" y="3940922"/>
              <a:ext cx="900766" cy="857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pic>
        <p:nvPicPr>
          <p:cNvPr id="25" name="Picture 1" descr="D:\объединить в 1 презентацию\10506560-9646-477d-90d9-c93329f38fcf.jpeg"/>
          <p:cNvPicPr>
            <a:picLocks noChangeAspect="1" noChangeArrowheads="1"/>
          </p:cNvPicPr>
          <p:nvPr/>
        </p:nvPicPr>
        <p:blipFill>
          <a:blip r:embed="rId9" cstate="print"/>
          <a:srcRect l="11589" t="25052" r="12613" b="25154"/>
          <a:stretch>
            <a:fillRect/>
          </a:stretch>
        </p:blipFill>
        <p:spPr bwMode="auto">
          <a:xfrm>
            <a:off x="6804248" y="1851670"/>
            <a:ext cx="2339752" cy="2952328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15047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5576" y="168321"/>
            <a:ext cx="8640960" cy="518702"/>
          </a:xfrm>
        </p:spPr>
        <p:txBody>
          <a:bodyPr vert="horz" lIns="91296" tIns="45648" rIns="91296" bIns="45648" rtlCol="0" anchor="ctr">
            <a:noAutofit/>
          </a:bodyPr>
          <a:lstStyle/>
          <a:p>
            <a:pPr>
              <a:lnSpc>
                <a:spcPct val="70000"/>
              </a:lnSpc>
            </a:pPr>
            <a:r>
              <a:rPr lang="ru-RU" sz="2800" spc="-150" dirty="0"/>
              <a:t>Специальности программ </a:t>
            </a:r>
            <a:r>
              <a:rPr lang="ru-RU" sz="2800" spc="-150" dirty="0" err="1"/>
              <a:t>специалитета</a:t>
            </a:r>
            <a:endParaRPr lang="ru-RU" sz="2800" spc="-15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563725143"/>
              </p:ext>
            </p:extLst>
          </p:nvPr>
        </p:nvGraphicFramePr>
        <p:xfrm>
          <a:off x="35496" y="696742"/>
          <a:ext cx="9070700" cy="44351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7224">
                  <a:extLst>
                    <a:ext uri="{9D8B030D-6E8A-4147-A177-3AD203B41FA5}">
                      <a16:colId xmlns="" xmlns:a16="http://schemas.microsoft.com/office/drawing/2014/main" val="1779937461"/>
                    </a:ext>
                  </a:extLst>
                </a:gridCol>
                <a:gridCol w="4993476">
                  <a:extLst>
                    <a:ext uri="{9D8B030D-6E8A-4147-A177-3AD203B41FA5}">
                      <a16:colId xmlns="" xmlns:a16="http://schemas.microsoft.com/office/drawing/2014/main" val="986254438"/>
                    </a:ext>
                  </a:extLst>
                </a:gridCol>
              </a:tblGrid>
              <a:tr h="406436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rgbClr val="FFFF00"/>
                          </a:solidFill>
                        </a:rPr>
                        <a:t>Медико-профилактическое дело</a:t>
                      </a:r>
                    </a:p>
                  </a:txBody>
                  <a:tcPr anchor="ctr"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27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Срок обучения 6 лет,</a:t>
                      </a:r>
                      <a:r>
                        <a:rPr lang="ru-RU" sz="1400" b="1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обучение очное</a:t>
                      </a:r>
                    </a:p>
                  </a:txBody>
                  <a:tcPr anchor="ctr">
                    <a:solidFill>
                      <a:srgbClr val="21596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02632365"/>
                  </a:ext>
                </a:extLst>
              </a:tr>
              <a:tr h="1700618">
                <a:tc rowSpan="3">
                  <a:txBody>
                    <a:bodyPr/>
                    <a:lstStyle/>
                    <a:p>
                      <a:pPr marL="0" marR="0" indent="0" algn="l" defTabSz="9127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27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27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27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27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27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27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27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27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27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27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27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27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27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Экзамены или ЕГЭ по предметам</a:t>
                      </a:r>
                    </a:p>
                    <a:p>
                      <a:pPr marL="0" marR="0" indent="0" algn="l" defTabSz="9127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Русский язык – 40 баллов</a:t>
                      </a:r>
                    </a:p>
                    <a:p>
                      <a:pPr marL="0" marR="0" indent="0" algn="l" defTabSz="9127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Биология - 36 баллов</a:t>
                      </a:r>
                    </a:p>
                    <a:p>
                      <a:pPr marL="0" marR="0" indent="0" algn="l" defTabSz="9127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Химия - 36 баллов</a:t>
                      </a:r>
                    </a:p>
                  </a:txBody>
                  <a:tcPr anchor="ctr"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27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Квалификация: квалификация – врач по общей гигиене, по эпидемиологии.</a:t>
                      </a:r>
                    </a:p>
                    <a:p>
                      <a:pPr marL="0" marR="0" indent="0" algn="l" defTabSz="9127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Врач по эпидемиологии или врач по общей гигиене может осуществлять профессиональную деятельность в сфере обеспечения санитарно-эпидемиологического благополучия населения, защиты прав потребителей, профилактической медицины, в области медицинского образования и в сфере научных исследований.</a:t>
                      </a:r>
                    </a:p>
                  </a:txBody>
                  <a:tcPr anchor="ctr">
                    <a:solidFill>
                      <a:srgbClr val="21596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21946243"/>
                  </a:ext>
                </a:extLst>
              </a:tr>
              <a:tr h="691777">
                <a:tc vMerge="1">
                  <a:txBody>
                    <a:bodyPr/>
                    <a:lstStyle/>
                    <a:p>
                      <a:endParaRPr lang="ru-RU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27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Кем могут работать:</a:t>
                      </a:r>
                    </a:p>
                    <a:p>
                      <a:pPr marL="0" marR="0" indent="0" algn="l" defTabSz="9127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Врач по эпидемиологии или врач по общей гигиене. Специалист или инспектор </a:t>
                      </a:r>
                      <a:r>
                        <a:rPr lang="ru-RU" sz="1400" b="1" kern="120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Роспотребнадзора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21596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11031297"/>
                  </a:ext>
                </a:extLst>
              </a:tr>
              <a:tr h="1498850">
                <a:tc vMerge="1">
                  <a:txBody>
                    <a:bodyPr/>
                    <a:lstStyle/>
                    <a:p>
                      <a:endParaRPr lang="ru-RU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27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После окончания обучения можно освоить следующие направления:</a:t>
                      </a:r>
                    </a:p>
                    <a:p>
                      <a:pPr marL="0" marR="0" indent="0" algn="l" defTabSz="9127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Врач-гигиенист; Эпидемиолог; Инфекционист; Вирусолог, бактериолог; Медицинский микробиолог; Врач-</a:t>
                      </a:r>
                      <a:r>
                        <a:rPr lang="ru-RU" sz="1400" b="1" kern="120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дезинфектолог</a:t>
                      </a:r>
                      <a:r>
                        <a:rPr lang="ru-R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; Врач по санитарно-лабораторным исследованиям; Врач по радиационной гигиене и т.д.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21596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4514205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11894" y="2283718"/>
            <a:ext cx="2568917" cy="17138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063" y="1131590"/>
            <a:ext cx="2268252" cy="1512168"/>
          </a:xfrm>
          <a:prstGeom prst="rect">
            <a:avLst/>
          </a:prstGeom>
        </p:spPr>
      </p:pic>
      <p:sp>
        <p:nvSpPr>
          <p:cNvPr id="6" name="Шестиугольник 5"/>
          <p:cNvSpPr/>
          <p:nvPr/>
        </p:nvSpPr>
        <p:spPr>
          <a:xfrm>
            <a:off x="2483768" y="4272170"/>
            <a:ext cx="1512168" cy="747852"/>
          </a:xfrm>
          <a:prstGeom prst="hexagon">
            <a:avLst/>
          </a:prstGeom>
          <a:solidFill>
            <a:srgbClr val="E2DFD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solidFill>
                  <a:srgbClr val="FF0000"/>
                </a:solidFill>
              </a:rPr>
              <a:t>Есть</a:t>
            </a:r>
          </a:p>
          <a:p>
            <a:pPr algn="ctr">
              <a:lnSpc>
                <a:spcPct val="80000"/>
              </a:lnSpc>
            </a:pPr>
            <a:r>
              <a:rPr lang="ru-RU" sz="1400" b="1" dirty="0">
                <a:solidFill>
                  <a:srgbClr val="FF0000"/>
                </a:solidFill>
              </a:rPr>
              <a:t>бюджетные места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50468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04BD3AE5-E90D-4CE4-871B-97A348F397E4}"/>
              </a:ext>
            </a:extLst>
          </p:cNvPr>
          <p:cNvSpPr/>
          <p:nvPr/>
        </p:nvSpPr>
        <p:spPr>
          <a:xfrm>
            <a:off x="323528" y="267494"/>
            <a:ext cx="8661970" cy="773715"/>
          </a:xfrm>
          <a:prstGeom prst="rect">
            <a:avLst/>
          </a:prstGeom>
        </p:spPr>
        <p:txBody>
          <a:bodyPr vert="horz" lIns="36000" tIns="36000" rIns="36000" bIns="36000" rtlCol="0" anchor="ctr">
            <a:norm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ru-RU" sz="2400" b="1" spc="-150" dirty="0">
                <a:latin typeface="+mj-lt"/>
                <a:ea typeface="+mj-ea"/>
                <a:cs typeface="+mj-cs"/>
              </a:rPr>
              <a:t>Мы  готовим  высококвалифицированных  специалистов, востребованных не только в России, но и за  рубежом!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FA3D137-F4FD-4BE7-A117-04C01963BC83}"/>
              </a:ext>
            </a:extLst>
          </p:cNvPr>
          <p:cNvSpPr txBox="1"/>
          <p:nvPr/>
        </p:nvSpPr>
        <p:spPr>
          <a:xfrm>
            <a:off x="179512" y="2859782"/>
            <a:ext cx="3111718" cy="2069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456"/>
              </a:spcBef>
              <a:buNone/>
            </a:pPr>
            <a:r>
              <a:rPr lang="ru-RU" b="1" dirty="0">
                <a:solidFill>
                  <a:srgbClr val="FF0000"/>
                </a:solidFill>
              </a:rPr>
              <a:t>Телефон для вопросов </a:t>
            </a:r>
          </a:p>
          <a:p>
            <a:pPr marL="0" indent="0">
              <a:spcBef>
                <a:spcPts val="456"/>
              </a:spcBef>
              <a:buNone/>
            </a:pPr>
            <a:r>
              <a:rPr lang="ru-RU" b="1" dirty="0" smtClean="0">
                <a:solidFill>
                  <a:srgbClr val="FF0000"/>
                </a:solidFill>
              </a:rPr>
              <a:t>по поступлению, </a:t>
            </a:r>
            <a:r>
              <a:rPr lang="ru-RU" sz="2000" b="1" dirty="0" smtClean="0">
                <a:solidFill>
                  <a:srgbClr val="002060"/>
                </a:solidFill>
              </a:rPr>
              <a:t>Тихоокеанский медицинский:</a:t>
            </a:r>
            <a:endParaRPr lang="ru-RU" sz="2000" b="1" dirty="0">
              <a:solidFill>
                <a:srgbClr val="002060"/>
              </a:solidFill>
            </a:endParaRPr>
          </a:p>
          <a:p>
            <a:pPr marL="0" indent="0">
              <a:spcBef>
                <a:spcPts val="456"/>
              </a:spcBef>
              <a:buNone/>
            </a:pPr>
            <a:r>
              <a:rPr lang="ru-RU" sz="2000" b="1" dirty="0">
                <a:solidFill>
                  <a:srgbClr val="002060"/>
                </a:solidFill>
              </a:rPr>
              <a:t>8 (423) 245-17-18, </a:t>
            </a:r>
          </a:p>
          <a:p>
            <a:pPr marL="0" indent="0">
              <a:spcBef>
                <a:spcPts val="456"/>
              </a:spcBef>
              <a:buNone/>
            </a:pPr>
            <a:r>
              <a:rPr lang="ru-RU" sz="2000" b="1" dirty="0">
                <a:solidFill>
                  <a:srgbClr val="002060"/>
                </a:solidFill>
              </a:rPr>
              <a:t>8 (423) 242-12-39</a:t>
            </a:r>
            <a:endParaRPr lang="ru-RU" sz="2000" b="1" dirty="0">
              <a:hlinkClick r:id="rId2"/>
            </a:endParaRPr>
          </a:p>
        </p:txBody>
      </p:sp>
      <p:pic>
        <p:nvPicPr>
          <p:cNvPr id="13" name="Picture 2" descr="E:\Фотогалерея\фото на сайт для абитуриентов Один день из жизни врача гигиениста и эпидемиолога\Проведение мероприятий на водном транспорте в рамках санитарно-эпидемиологической безопасности населения.jpg">
            <a:extLst>
              <a:ext uri="{FF2B5EF4-FFF2-40B4-BE49-F238E27FC236}">
                <a16:creationId xmlns:a16="http://schemas.microsoft.com/office/drawing/2014/main" xmlns="" id="{CE80AC8E-A1B8-41AA-A77C-15E93C4172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3377"/>
          <a:stretch/>
        </p:blipFill>
        <p:spPr bwMode="auto">
          <a:xfrm>
            <a:off x="179512" y="936205"/>
            <a:ext cx="2880320" cy="1918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Вредные вещества и их отрицательное влияние">
            <a:extLst>
              <a:ext uri="{FF2B5EF4-FFF2-40B4-BE49-F238E27FC236}">
                <a16:creationId xmlns:a16="http://schemas.microsoft.com/office/drawing/2014/main" xmlns="" id="{E45ADD3F-7575-43AC-A5F9-016E4E9C4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424" y="1036652"/>
            <a:ext cx="2793183" cy="15981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Управлением проверены места крещенских купаний - Санитарный надзор -  Официальный сайт Роспотребнадзора">
            <a:extLst>
              <a:ext uri="{FF2B5EF4-FFF2-40B4-BE49-F238E27FC236}">
                <a16:creationId xmlns:a16="http://schemas.microsoft.com/office/drawing/2014/main" xmlns="" id="{071C539F-58D2-4DEF-897C-47065CBA9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424" y="2855167"/>
            <a:ext cx="2731591" cy="1821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E:\Фотогалерея\фото на сайт для абитуриентов Один день из жизни врача гигиениста и эпидемиолога\На страже радиационной безопасности населения.jpg">
            <a:extLst>
              <a:ext uri="{FF2B5EF4-FFF2-40B4-BE49-F238E27FC236}">
                <a16:creationId xmlns:a16="http://schemas.microsoft.com/office/drawing/2014/main" xmlns="" id="{796F3239-0DC5-4A04-992A-F8E223075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324" y="2898084"/>
            <a:ext cx="2537180" cy="19028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8"/>
          <p:cNvGrpSpPr/>
          <p:nvPr/>
        </p:nvGrpSpPr>
        <p:grpSpPr>
          <a:xfrm>
            <a:off x="7068306" y="1030578"/>
            <a:ext cx="1615306" cy="1201738"/>
            <a:chOff x="7524328" y="0"/>
            <a:chExt cx="1615306" cy="1201738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4328" y="0"/>
              <a:ext cx="703262" cy="1201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12" name="Picture 4" descr="photo_5458490743149677818_y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4093" t="33243" r="15012" b="32819"/>
            <a:stretch>
              <a:fillRect/>
            </a:stretch>
          </p:blipFill>
          <p:spPr bwMode="auto">
            <a:xfrm>
              <a:off x="8028384" y="0"/>
              <a:ext cx="1111250" cy="115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22410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ч http://cristianac.deviantart.com / загрязнение окружающей среды :: art  (арт) / смешные картинки и другие приколы: комиксы, гиф анимация, видео,  лучший интеллектуальный юмор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472071" y="68019"/>
            <a:ext cx="7420409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Здоровье человека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на 50% зависит от состояния окружающей среды!!!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54A39F4-6167-41D4-BFEE-BF4588ABA45C}"/>
              </a:ext>
            </a:extLst>
          </p:cNvPr>
          <p:cNvSpPr txBox="1"/>
          <p:nvPr/>
        </p:nvSpPr>
        <p:spPr>
          <a:xfrm>
            <a:off x="1742145" y="899016"/>
            <a:ext cx="60522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Ежегодно в мире умирает 51 млн. человек </a:t>
            </a:r>
            <a:endParaRPr lang="ru-RU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DAE787D-833E-437D-909F-780427CC8D6E}"/>
              </a:ext>
            </a:extLst>
          </p:cNvPr>
          <p:cNvSpPr txBox="1"/>
          <p:nvPr/>
        </p:nvSpPr>
        <p:spPr>
          <a:xfrm>
            <a:off x="165556" y="1361303"/>
            <a:ext cx="87989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Из них 17 млн. человек погибает от инфекций</a:t>
            </a:r>
            <a:endParaRPr lang="ru-RU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39741D7-E1D8-4DF7-9C63-BFED2EC02674}"/>
              </a:ext>
            </a:extLst>
          </p:cNvPr>
          <p:cNvSpPr txBox="1"/>
          <p:nvPr/>
        </p:nvSpPr>
        <p:spPr>
          <a:xfrm>
            <a:off x="120605" y="1822968"/>
            <a:ext cx="8546384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Ассоциированные потери, связанные 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</a:rPr>
              <a:t>с факторами среды обитания, Россия, 2022 г.</a:t>
            </a:r>
          </a:p>
          <a:p>
            <a:pPr algn="ctr"/>
            <a:r>
              <a:rPr lang="ru-RU" sz="1400" b="1" dirty="0">
                <a:solidFill>
                  <a:schemeClr val="tx2"/>
                </a:solidFill>
              </a:rPr>
              <a:t>(атмосферный воздух, питьевая вода, почва селитебных территорий, физические факторы)</a:t>
            </a:r>
            <a:endParaRPr lang="ru-RU" sz="1400" dirty="0">
              <a:solidFill>
                <a:schemeClr val="tx2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95F57FD-5116-49D5-9B05-B7B657D7FF2E}"/>
              </a:ext>
            </a:extLst>
          </p:cNvPr>
          <p:cNvSpPr txBox="1"/>
          <p:nvPr/>
        </p:nvSpPr>
        <p:spPr>
          <a:xfrm>
            <a:off x="196272" y="2961741"/>
            <a:ext cx="862419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1800" b="1" dirty="0">
                <a:solidFill>
                  <a:srgbClr val="C00000"/>
                </a:solidFill>
              </a:rPr>
              <a:t>Болезни органов пищеварения</a:t>
            </a:r>
          </a:p>
          <a:p>
            <a:pPr marL="342900" indent="-342900">
              <a:buAutoNum type="arabicPeriod"/>
            </a:pPr>
            <a:r>
              <a:rPr lang="ru-RU" b="1" dirty="0">
                <a:solidFill>
                  <a:srgbClr val="C00000"/>
                </a:solidFill>
              </a:rPr>
              <a:t>Некоторые инфекционные и паразитарные заболевания</a:t>
            </a:r>
          </a:p>
          <a:p>
            <a:pPr marL="342900" indent="-342900">
              <a:buAutoNum type="arabicPeriod"/>
            </a:pPr>
            <a:r>
              <a:rPr lang="ru-RU" b="1" dirty="0">
                <a:solidFill>
                  <a:srgbClr val="C00000"/>
                </a:solidFill>
              </a:rPr>
              <a:t>Злокачественные новообразования</a:t>
            </a:r>
          </a:p>
          <a:p>
            <a:pPr marL="342900" indent="-342900">
              <a:buAutoNum type="arabicPeriod"/>
            </a:pPr>
            <a:r>
              <a:rPr lang="ru-RU" b="1" dirty="0">
                <a:solidFill>
                  <a:srgbClr val="C00000"/>
                </a:solidFill>
              </a:rPr>
              <a:t>Болезни органов дыхания</a:t>
            </a:r>
          </a:p>
          <a:p>
            <a:pPr marL="342900" indent="-342900">
              <a:buAutoNum type="arabicPeriod"/>
            </a:pPr>
            <a:r>
              <a:rPr lang="ru-RU" b="1" dirty="0">
                <a:solidFill>
                  <a:srgbClr val="C00000"/>
                </a:solidFill>
              </a:rPr>
              <a:t>Болезни органов кровообращения</a:t>
            </a:r>
          </a:p>
          <a:p>
            <a:pPr marL="342900" indent="-342900">
              <a:buAutoNum type="arabicPeriod"/>
            </a:pPr>
            <a:r>
              <a:rPr lang="ru-RU" b="1" dirty="0">
                <a:solidFill>
                  <a:srgbClr val="C00000"/>
                </a:solidFill>
              </a:rPr>
              <a:t>Болезни нервной системы</a:t>
            </a:r>
          </a:p>
          <a:p>
            <a:pPr marL="342900" indent="-342900">
              <a:buAutoNum type="arabicPeriod"/>
            </a:pPr>
            <a:r>
              <a:rPr lang="ru-RU" b="1" dirty="0">
                <a:solidFill>
                  <a:srgbClr val="C00000"/>
                </a:solidFill>
              </a:rPr>
              <a:t>Болезни эндокринной системы</a:t>
            </a:r>
            <a:endParaRPr lang="ru-RU" dirty="0"/>
          </a:p>
        </p:txBody>
      </p:sp>
      <p:grpSp>
        <p:nvGrpSpPr>
          <p:cNvPr id="2" name="Группа 7"/>
          <p:cNvGrpSpPr/>
          <p:nvPr/>
        </p:nvGrpSpPr>
        <p:grpSpPr>
          <a:xfrm>
            <a:off x="7419937" y="3723878"/>
            <a:ext cx="1615306" cy="1201738"/>
            <a:chOff x="7524328" y="0"/>
            <a:chExt cx="1615306" cy="1201738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4328" y="0"/>
              <a:ext cx="703262" cy="1201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12" name="Picture 4" descr="photo_5458490743149677818_y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4093" t="33243" r="15012" b="32819"/>
            <a:stretch>
              <a:fillRect/>
            </a:stretch>
          </p:blipFill>
          <p:spPr bwMode="auto">
            <a:xfrm>
              <a:off x="8028384" y="0"/>
              <a:ext cx="1111250" cy="115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472447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Из роддома Якутска выписали 15 маленьких горожан - PrimaMedia">
            <a:extLst>
              <a:ext uri="{FF2B5EF4-FFF2-40B4-BE49-F238E27FC236}">
                <a16:creationId xmlns:a16="http://schemas.microsoft.com/office/drawing/2014/main" xmlns="" id="{CEFB8565-FA56-4D42-B1BA-E3D0B33B1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71550"/>
            <a:ext cx="1551782" cy="10349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9DE5A7C6-A405-4EE0-99C7-4563CD2432F6}"/>
              </a:ext>
            </a:extLst>
          </p:cNvPr>
          <p:cNvSpPr txBox="1">
            <a:spLocks/>
          </p:cNvSpPr>
          <p:nvPr/>
        </p:nvSpPr>
        <p:spPr>
          <a:xfrm>
            <a:off x="1547664" y="205979"/>
            <a:ext cx="7139136" cy="56557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/>
              <a:t>Специальность 32.05.01 Медико-профилактическое дело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FD7CDAC-0D0F-44D2-96CE-761156B30852}"/>
              </a:ext>
            </a:extLst>
          </p:cNvPr>
          <p:cNvSpPr txBox="1"/>
          <p:nvPr/>
        </p:nvSpPr>
        <p:spPr>
          <a:xfrm>
            <a:off x="107504" y="1871581"/>
            <a:ext cx="15517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chemeClr val="tx2"/>
                </a:solidFill>
              </a:rPr>
              <a:t>Родильный дом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6876B941-4700-408B-9F28-B829740E2949}"/>
              </a:ext>
            </a:extLst>
          </p:cNvPr>
          <p:cNvSpPr/>
          <p:nvPr/>
        </p:nvSpPr>
        <p:spPr>
          <a:xfrm>
            <a:off x="431540" y="4548872"/>
            <a:ext cx="8280920" cy="528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/>
              <a:t>Здоровье общества во многом определяется </a:t>
            </a:r>
          </a:p>
          <a:p>
            <a:pPr algn="ctr"/>
            <a:r>
              <a:rPr lang="ru-RU" sz="1800" b="1" dirty="0"/>
              <a:t>его санитарно-эпидемиологическим благополучием</a:t>
            </a:r>
          </a:p>
        </p:txBody>
      </p:sp>
      <p:pic>
        <p:nvPicPr>
          <p:cNvPr id="2054" name="Picture 6" descr="Якутская городская больница №3">
            <a:extLst>
              <a:ext uri="{FF2B5EF4-FFF2-40B4-BE49-F238E27FC236}">
                <a16:creationId xmlns:a16="http://schemas.microsoft.com/office/drawing/2014/main" xmlns="" id="{C8CE9CEF-EA84-4393-B843-330CDCC0B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771550"/>
            <a:ext cx="1358082" cy="10176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D619FA6-A423-426B-9C27-8AF4C46B9F6E}"/>
              </a:ext>
            </a:extLst>
          </p:cNvPr>
          <p:cNvSpPr txBox="1"/>
          <p:nvPr/>
        </p:nvSpPr>
        <p:spPr>
          <a:xfrm>
            <a:off x="1907704" y="1871581"/>
            <a:ext cx="14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chemeClr val="tx2"/>
                </a:solidFill>
              </a:rPr>
              <a:t>Поликлиника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2056" name="Picture 8" descr="В Якутии приобретено более 2,8 тыс. квартир для переселенцев из аварийного  жилищного фонда">
            <a:extLst>
              <a:ext uri="{FF2B5EF4-FFF2-40B4-BE49-F238E27FC236}">
                <a16:creationId xmlns:a16="http://schemas.microsoft.com/office/drawing/2014/main" xmlns="" id="{8D64F93E-1DA9-4A95-A3D3-9B70FD118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765807"/>
            <a:ext cx="1551782" cy="10273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5CDDD70-33D2-45D6-B160-D7734AEFAAC6}"/>
              </a:ext>
            </a:extLst>
          </p:cNvPr>
          <p:cNvSpPr txBox="1"/>
          <p:nvPr/>
        </p:nvSpPr>
        <p:spPr>
          <a:xfrm>
            <a:off x="3520815" y="1806497"/>
            <a:ext cx="14939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chemeClr val="tx2"/>
                </a:solidFill>
              </a:rPr>
              <a:t>Условия проживания</a:t>
            </a:r>
            <a:endParaRPr lang="ru-RU" dirty="0"/>
          </a:p>
        </p:txBody>
      </p:sp>
      <p:pic>
        <p:nvPicPr>
          <p:cNvPr id="2058" name="Picture 10" descr="Детский сад «Сардаана» стал финальным объектом ГЧП-проекта Группы «ВИС»,  открывшимся в Якутске">
            <a:extLst>
              <a:ext uri="{FF2B5EF4-FFF2-40B4-BE49-F238E27FC236}">
                <a16:creationId xmlns:a16="http://schemas.microsoft.com/office/drawing/2014/main" xmlns="" id="{C925F828-BF0F-4339-AF3E-7B1F950F9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756" y="765807"/>
            <a:ext cx="1553392" cy="10349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8DC962F-3259-4D81-9B85-8A38310ED57A}"/>
              </a:ext>
            </a:extLst>
          </p:cNvPr>
          <p:cNvSpPr txBox="1"/>
          <p:nvPr/>
        </p:nvSpPr>
        <p:spPr>
          <a:xfrm>
            <a:off x="5299496" y="1812780"/>
            <a:ext cx="14939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chemeClr val="tx2"/>
                </a:solidFill>
              </a:rPr>
              <a:t>Детский </a:t>
            </a:r>
          </a:p>
          <a:p>
            <a:pPr algn="ctr"/>
            <a:r>
              <a:rPr lang="ru-RU" sz="1800" dirty="0">
                <a:solidFill>
                  <a:schemeClr val="tx2"/>
                </a:solidFill>
              </a:rPr>
              <a:t>сад</a:t>
            </a:r>
            <a:endParaRPr lang="ru-RU" dirty="0"/>
          </a:p>
        </p:txBody>
      </p:sp>
      <p:pic>
        <p:nvPicPr>
          <p:cNvPr id="2060" name="Picture 12" descr="В МОБУ СОШ №31 прошел 3 этап городского профессионального конкурса «Учитель  года-2020» &quot;Анализ учебного занятия&quot; | УПРАВЛЕНИЕ ОБРАЗОВАНИЯ ОКРУЖНОЙ  АДМИНИСТРАЦИИ ГОРОДА ЯКУТСКА">
            <a:extLst>
              <a:ext uri="{FF2B5EF4-FFF2-40B4-BE49-F238E27FC236}">
                <a16:creationId xmlns:a16="http://schemas.microsoft.com/office/drawing/2014/main" xmlns="" id="{B62269D0-2769-4133-974C-D04190D90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734" y="765807"/>
            <a:ext cx="1839905" cy="10349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530580B-3C41-4B40-B963-779FBCF58C2A}"/>
              </a:ext>
            </a:extLst>
          </p:cNvPr>
          <p:cNvSpPr txBox="1"/>
          <p:nvPr/>
        </p:nvSpPr>
        <p:spPr>
          <a:xfrm>
            <a:off x="7133468" y="1795708"/>
            <a:ext cx="14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chemeClr val="tx2"/>
                </a:solidFill>
              </a:rPr>
              <a:t>Школа</a:t>
            </a:r>
            <a:endParaRPr lang="ru-RU" dirty="0"/>
          </a:p>
        </p:txBody>
      </p:sp>
      <p:pic>
        <p:nvPicPr>
          <p:cNvPr id="2062" name="Picture 14" descr="Якутск | Самбисты из Якутии уступили в схватках за медали игр &quot;Дети Азии&quot;  во Владивостоке - БезФормата">
            <a:extLst>
              <a:ext uri="{FF2B5EF4-FFF2-40B4-BE49-F238E27FC236}">
                <a16:creationId xmlns:a16="http://schemas.microsoft.com/office/drawing/2014/main" xmlns="" id="{D2AAADF2-553A-4C28-AA0F-1BB645C13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87" y="2614457"/>
            <a:ext cx="1552421" cy="10349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4030359-C4F9-4F42-A960-2528A081E0F6}"/>
              </a:ext>
            </a:extLst>
          </p:cNvPr>
          <p:cNvSpPr txBox="1"/>
          <p:nvPr/>
        </p:nvSpPr>
        <p:spPr>
          <a:xfrm>
            <a:off x="-12413" y="3643130"/>
            <a:ext cx="18965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chemeClr val="tx2"/>
                </a:solidFill>
              </a:rPr>
              <a:t>Дополнительное образование</a:t>
            </a:r>
            <a:endParaRPr lang="ru-RU" dirty="0"/>
          </a:p>
        </p:txBody>
      </p:sp>
      <p:pic>
        <p:nvPicPr>
          <p:cNvPr id="2064" name="Picture 16" descr="10 ресторанов подали заявки для участия в гастрономическом фестивале Вкус  Якутии (12+) - PrimaMedia">
            <a:extLst>
              <a:ext uri="{FF2B5EF4-FFF2-40B4-BE49-F238E27FC236}">
                <a16:creationId xmlns:a16="http://schemas.microsoft.com/office/drawing/2014/main" xmlns="" id="{0C184AB5-574D-4376-A209-9130B306ED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630"/>
          <a:stretch/>
        </p:blipFill>
        <p:spPr bwMode="auto">
          <a:xfrm>
            <a:off x="1907704" y="2608983"/>
            <a:ext cx="1493912" cy="10349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976F258-D6DD-4AD7-A1BC-C8546E356840}"/>
              </a:ext>
            </a:extLst>
          </p:cNvPr>
          <p:cNvSpPr txBox="1"/>
          <p:nvPr/>
        </p:nvSpPr>
        <p:spPr>
          <a:xfrm>
            <a:off x="1835697" y="3660811"/>
            <a:ext cx="15659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chemeClr val="tx2"/>
                </a:solidFill>
              </a:rPr>
              <a:t>Предприятия питания</a:t>
            </a:r>
            <a:endParaRPr lang="ru-RU" dirty="0"/>
          </a:p>
        </p:txBody>
      </p:sp>
      <p:pic>
        <p:nvPicPr>
          <p:cNvPr id="2066" name="Picture 18" descr="Экс-директор «Кладовой Олекмы» нашел работу в Ленском районе —  Yakutia-Daily.ru — свежие новости Якутии и Якутска – все важное и интересное">
            <a:extLst>
              <a:ext uri="{FF2B5EF4-FFF2-40B4-BE49-F238E27FC236}">
                <a16:creationId xmlns:a16="http://schemas.microsoft.com/office/drawing/2014/main" xmlns="" id="{4CB1EAA6-60BA-4719-A7B8-694BD6E66C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3023"/>
          <a:stretch/>
        </p:blipFill>
        <p:spPr bwMode="auto">
          <a:xfrm>
            <a:off x="3493304" y="2608982"/>
            <a:ext cx="1553392" cy="10404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05CA893-DB69-45A3-A77C-1F44BEE9A9D7}"/>
              </a:ext>
            </a:extLst>
          </p:cNvPr>
          <p:cNvSpPr txBox="1"/>
          <p:nvPr/>
        </p:nvSpPr>
        <p:spPr>
          <a:xfrm>
            <a:off x="3265786" y="3630655"/>
            <a:ext cx="19730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chemeClr val="tx2"/>
                </a:solidFill>
              </a:rPr>
              <a:t>Пищевая промышленность</a:t>
            </a:r>
            <a:endParaRPr lang="ru-RU" dirty="0"/>
          </a:p>
        </p:txBody>
      </p:sp>
      <p:pic>
        <p:nvPicPr>
          <p:cNvPr id="2068" name="Picture 20" descr="Роспотребнадзор начинает внезапные проверки общепита и ритейла - Новости  Якутии - Якутия.Инфо">
            <a:extLst>
              <a:ext uri="{FF2B5EF4-FFF2-40B4-BE49-F238E27FC236}">
                <a16:creationId xmlns:a16="http://schemas.microsoft.com/office/drawing/2014/main" xmlns="" id="{C7494E0A-9DAB-4098-AAC3-9F78BB109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199" y="2489791"/>
            <a:ext cx="1553393" cy="11710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41DEEAE-6DC4-438D-A5EC-E5E5CC0BBD95}"/>
              </a:ext>
            </a:extLst>
          </p:cNvPr>
          <p:cNvSpPr txBox="1"/>
          <p:nvPr/>
        </p:nvSpPr>
        <p:spPr>
          <a:xfrm>
            <a:off x="5344674" y="3735509"/>
            <a:ext cx="14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chemeClr val="tx2"/>
                </a:solidFill>
              </a:rPr>
              <a:t>Торговля</a:t>
            </a:r>
            <a:endParaRPr lang="ru-RU" dirty="0"/>
          </a:p>
        </p:txBody>
      </p:sp>
      <p:pic>
        <p:nvPicPr>
          <p:cNvPr id="2070" name="Picture 22" descr="Откроются парикмахерские и салоны связи. В 169 населенных пунктах Якутии  сняты ограничения — ЯСИА">
            <a:extLst>
              <a:ext uri="{FF2B5EF4-FFF2-40B4-BE49-F238E27FC236}">
                <a16:creationId xmlns:a16="http://schemas.microsoft.com/office/drawing/2014/main" xmlns="" id="{DF80E0E0-BF54-4DCE-9D00-94DC966AB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094" y="2470635"/>
            <a:ext cx="1740745" cy="11600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29B6E050-F50D-4D51-9BCE-20271BF9CFE5}"/>
              </a:ext>
            </a:extLst>
          </p:cNvPr>
          <p:cNvSpPr txBox="1"/>
          <p:nvPr/>
        </p:nvSpPr>
        <p:spPr>
          <a:xfrm>
            <a:off x="7002740" y="3735509"/>
            <a:ext cx="19254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chemeClr val="tx2"/>
                </a:solidFill>
              </a:rPr>
              <a:t>Парикмахерские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986798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МОБУ СОШ №33 – @school33_yk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62C540D6-4E8F-4B06-AE33-FABEE5E85B37}"/>
              </a:ext>
            </a:extLst>
          </p:cNvPr>
          <p:cNvSpPr/>
          <p:nvPr/>
        </p:nvSpPr>
        <p:spPr>
          <a:xfrm>
            <a:off x="155573" y="482104"/>
            <a:ext cx="2239417" cy="79208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Территория школы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C8FA366-8E60-4C2F-8D15-A3AECA18224B}"/>
              </a:ext>
            </a:extLst>
          </p:cNvPr>
          <p:cNvSpPr/>
          <p:nvPr/>
        </p:nvSpPr>
        <p:spPr>
          <a:xfrm>
            <a:off x="155572" y="1386744"/>
            <a:ext cx="2239417" cy="79208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Санитарно-бытовые помещения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C3C88142-F70D-47FC-8D1F-4C59C74A06BD}"/>
              </a:ext>
            </a:extLst>
          </p:cNvPr>
          <p:cNvSpPr/>
          <p:nvPr/>
        </p:nvSpPr>
        <p:spPr>
          <a:xfrm>
            <a:off x="2771800" y="4036507"/>
            <a:ext cx="3528392" cy="79208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Санитарно-эпидемиологическое благополучие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4F9317E8-3771-4953-A557-376E1E52013E}"/>
              </a:ext>
            </a:extLst>
          </p:cNvPr>
          <p:cNvSpPr/>
          <p:nvPr/>
        </p:nvSpPr>
        <p:spPr>
          <a:xfrm>
            <a:off x="155572" y="2267068"/>
            <a:ext cx="2244189" cy="79208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Высота мебели (стулья, парты)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C88937F-994F-4D0B-8EE9-F20100496C0F}"/>
              </a:ext>
            </a:extLst>
          </p:cNvPr>
          <p:cNvSpPr/>
          <p:nvPr/>
        </p:nvSpPr>
        <p:spPr>
          <a:xfrm>
            <a:off x="6552335" y="2291384"/>
            <a:ext cx="2244189" cy="79208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Вентиляция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5C34F781-86E8-4351-BC9F-C25F1A6CE470}"/>
              </a:ext>
            </a:extLst>
          </p:cNvPr>
          <p:cNvSpPr/>
          <p:nvPr/>
        </p:nvSpPr>
        <p:spPr>
          <a:xfrm>
            <a:off x="6554723" y="482104"/>
            <a:ext cx="2239417" cy="79208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Освещение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FABEEDCF-4F8C-4AF3-91B8-2BA7D6364840}"/>
              </a:ext>
            </a:extLst>
          </p:cNvPr>
          <p:cNvSpPr/>
          <p:nvPr/>
        </p:nvSpPr>
        <p:spPr>
          <a:xfrm>
            <a:off x="6554722" y="1386744"/>
            <a:ext cx="2239417" cy="79208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Микроклимат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64206D18-1D0A-4FC7-8B3E-29836192E6F3}"/>
              </a:ext>
            </a:extLst>
          </p:cNvPr>
          <p:cNvSpPr/>
          <p:nvPr/>
        </p:nvSpPr>
        <p:spPr>
          <a:xfrm>
            <a:off x="155572" y="3147392"/>
            <a:ext cx="2244189" cy="79208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Расписание уроков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F42DEA92-9D57-4C65-B47E-824C3D56E685}"/>
              </a:ext>
            </a:extLst>
          </p:cNvPr>
          <p:cNvSpPr/>
          <p:nvPr/>
        </p:nvSpPr>
        <p:spPr>
          <a:xfrm>
            <a:off x="6552335" y="3196024"/>
            <a:ext cx="2244189" cy="79208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Гигиеническое обучение педагогов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F949C580-CB94-4B3F-B3A8-AE3D831E1BD0}"/>
              </a:ext>
            </a:extLst>
          </p:cNvPr>
          <p:cNvSpPr/>
          <p:nvPr/>
        </p:nvSpPr>
        <p:spPr>
          <a:xfrm>
            <a:off x="6552335" y="4100664"/>
            <a:ext cx="2244189" cy="79208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Работа мед пункта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20060343-5A74-4165-B159-9B47F4AA5E87}"/>
              </a:ext>
            </a:extLst>
          </p:cNvPr>
          <p:cNvSpPr/>
          <p:nvPr/>
        </p:nvSpPr>
        <p:spPr>
          <a:xfrm>
            <a:off x="155572" y="4027103"/>
            <a:ext cx="2244189" cy="79208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Работа пищеблока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3E7CECF-345A-4FE8-B417-D9CD25423EA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03688" y="1365550"/>
            <a:ext cx="3816424" cy="2544283"/>
          </a:xfrm>
          <a:prstGeom prst="rect">
            <a:avLst/>
          </a:prstGeom>
        </p:spPr>
      </p:pic>
      <p:pic>
        <p:nvPicPr>
          <p:cNvPr id="18" name="Picture 2" descr="РОСПОТРЕБНАДЗОР ПРИЗВАЛ ДОПОЛНИТЕЛЬНО УСИЛИТЬ МЕРЫ ПРОТИВ COVID-19 В  ПРИМОРЬ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461" y="0"/>
            <a:ext cx="2063070" cy="13753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020697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779662"/>
            <a:ext cx="7920880" cy="178477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3200" b="1" dirty="0" smtClean="0"/>
              <a:t>Специальность </a:t>
            </a:r>
            <a:br>
              <a:rPr lang="ru-RU" sz="3200" b="1" dirty="0" smtClean="0"/>
            </a:br>
            <a:r>
              <a:rPr lang="ru-RU" sz="3200" b="1" dirty="0" smtClean="0"/>
              <a:t>32.05.01 </a:t>
            </a:r>
            <a:br>
              <a:rPr lang="ru-RU" sz="3200" b="1" dirty="0" smtClean="0"/>
            </a:br>
            <a:r>
              <a:rPr lang="ru-RU" sz="3200" b="1" dirty="0" smtClean="0"/>
              <a:t>Медико-профилактическое дело</a:t>
            </a:r>
            <a:endParaRPr lang="ru-RU" sz="3200" b="1" dirty="0"/>
          </a:p>
        </p:txBody>
      </p:sp>
      <p:pic>
        <p:nvPicPr>
          <p:cNvPr id="1028" name="Picture 4" descr="Филиал ФБУЗ &quot;Центр гигиены и эпидемиологии в Ростовской области&quot; в городе  Волгодонск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39502"/>
            <a:ext cx="2019300" cy="22669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2215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119331" y="429725"/>
            <a:ext cx="3517865" cy="466230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5494225" y="429724"/>
            <a:ext cx="3542271" cy="46623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 descr="Асклепий. Римская копия с греческого оригинала (4 в. до н. э.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130" y="654953"/>
            <a:ext cx="1435050" cy="27715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Безупречная богиня» - Аптека Музей в Гродн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50846"/>
            <a:ext cx="767824" cy="13851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Лекция 3 Медицина Древнего мира (Греция и Рим) - PDF Скачать Бесплатн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602" y="950846"/>
            <a:ext cx="1051370" cy="15087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637196" y="29516"/>
            <a:ext cx="18595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Медицина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943753" y="3596822"/>
            <a:ext cx="1201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/>
              <a:t>Асклепий</a:t>
            </a:r>
            <a:r>
              <a:rPr lang="ru-RU" dirty="0"/>
              <a:t> </a:t>
            </a:r>
          </a:p>
        </p:txBody>
      </p:sp>
      <p:pic>
        <p:nvPicPr>
          <p:cNvPr id="10" name="Picture 2" descr="Логотип Медицина / Медицина / TopLogos.r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9582"/>
            <a:ext cx="974351" cy="10992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084168" y="429725"/>
            <a:ext cx="1866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Клиническая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11560" y="424936"/>
            <a:ext cx="26504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Профилактическая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80659" y="2694993"/>
            <a:ext cx="2004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– </a:t>
            </a:r>
            <a:r>
              <a:rPr lang="ru-RU" dirty="0">
                <a:solidFill>
                  <a:srgbClr val="002060"/>
                </a:solidFill>
              </a:rPr>
              <a:t>богиня здоровья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009324" y="2699834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– </a:t>
            </a:r>
            <a:r>
              <a:rPr lang="ru-RU" dirty="0">
                <a:solidFill>
                  <a:srgbClr val="002060"/>
                </a:solidFill>
              </a:rPr>
              <a:t>богиня лечения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868144" y="4243153"/>
            <a:ext cx="25922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2060"/>
                </a:solidFill>
              </a:rPr>
              <a:t>Лечение 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</a:rPr>
              <a:t>уже заболевшего конкретного человека</a:t>
            </a:r>
            <a:endParaRPr lang="ru-RU" sz="1400" dirty="0"/>
          </a:p>
        </p:txBody>
      </p:sp>
      <p:pic>
        <p:nvPicPr>
          <p:cNvPr id="1028" name="Picture 4" descr="Больной: векторные изображения и иллюстрации, которые можно скачать  бесплатно | Freepi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602" y="3040993"/>
            <a:ext cx="1290473" cy="1290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Очень долгий ковид. Четыре версии происхождения посткоронавирусного  синдрома (ПКС) и его самые опасные последствия - BBC News Русская служба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5966" y="3064325"/>
            <a:ext cx="2066402" cy="11623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07504" y="4289319"/>
            <a:ext cx="31544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2060"/>
                </a:solidFill>
              </a:rPr>
              <a:t>Профилактика болезней 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</a:rPr>
              <a:t>у больших групп населения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</a:rPr>
              <a:t>(популяционный уровень)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90989" y="4104653"/>
            <a:ext cx="1762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бог врачевания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09014" y="241953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solidFill>
                  <a:srgbClr val="002060"/>
                </a:solidFill>
              </a:rPr>
              <a:t>Гигиея</a:t>
            </a:r>
            <a:r>
              <a:rPr lang="ru-RU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84168" y="2391570"/>
            <a:ext cx="1797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Панацея</a:t>
            </a:r>
          </a:p>
        </p:txBody>
      </p:sp>
    </p:spTree>
    <p:extLst>
      <p:ext uri="{BB962C8B-B14F-4D97-AF65-F5344CB8AC3E}">
        <p14:creationId xmlns="" xmlns:p14="http://schemas.microsoft.com/office/powerpoint/2010/main" val="12964439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40F65D-2B78-2D65-FE92-E25C4F746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000" b="1" dirty="0"/>
              <a:t>Специальность 32.05.01 Медико-профилактическое дело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F7CF091-9AEB-2FCB-FE6F-C6A1A8A23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00150"/>
            <a:ext cx="5148064" cy="3819871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800" b="1" dirty="0"/>
              <a:t>Квалификация</a:t>
            </a:r>
            <a:r>
              <a:rPr lang="ru-RU" sz="2800" dirty="0"/>
              <a:t> - Врач по общей гигиене, по эпидемиологии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b="1" dirty="0"/>
              <a:t>Срок обучения </a:t>
            </a:r>
            <a:r>
              <a:rPr lang="ru-RU" sz="2800" dirty="0"/>
              <a:t>– 6 лет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b="1" dirty="0"/>
              <a:t>Форма обучения </a:t>
            </a:r>
            <a:r>
              <a:rPr lang="ru-RU" sz="2800" dirty="0"/>
              <a:t>– очная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b="1" dirty="0"/>
              <a:t>Основа обучения </a:t>
            </a:r>
            <a:r>
              <a:rPr lang="ru-RU" sz="2800" dirty="0"/>
              <a:t>– бюджет/</a:t>
            </a:r>
            <a:r>
              <a:rPr lang="ru-RU" sz="2800" dirty="0" err="1"/>
              <a:t>внебюджет</a:t>
            </a:r>
            <a:endParaRPr lang="ru-RU" sz="2800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2800" b="1" dirty="0"/>
              <a:t>Вступительные экзамены </a:t>
            </a:r>
            <a:r>
              <a:rPr lang="ru-RU" sz="2800" dirty="0"/>
              <a:t>– русский язык, химия, биология</a:t>
            </a:r>
          </a:p>
        </p:txBody>
      </p:sp>
      <p:sp>
        <p:nvSpPr>
          <p:cNvPr id="5" name="Объект 5">
            <a:extLst>
              <a:ext uri="{FF2B5EF4-FFF2-40B4-BE49-F238E27FC236}">
                <a16:creationId xmlns:a16="http://schemas.microsoft.com/office/drawing/2014/main" xmlns="" id="{A0595840-42E1-45EB-8A5F-78496A9DA152}"/>
              </a:ext>
            </a:extLst>
          </p:cNvPr>
          <p:cNvSpPr txBox="1">
            <a:spLocks/>
          </p:cNvSpPr>
          <p:nvPr/>
        </p:nvSpPr>
        <p:spPr>
          <a:xfrm>
            <a:off x="5148064" y="1131590"/>
            <a:ext cx="3790255" cy="3708535"/>
          </a:xfrm>
          <a:prstGeom prst="rect">
            <a:avLst/>
          </a:prstGeom>
        </p:spPr>
        <p:txBody>
          <a:bodyPr/>
          <a:lstStyle>
            <a:lvl1pPr marL="273050" indent="-2730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536575" indent="-263525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809625" indent="-2730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073150" indent="-263525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700" dirty="0">
                <a:solidFill>
                  <a:srgbClr val="003300"/>
                </a:solidFill>
              </a:rPr>
              <a:t>Для кого?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700" dirty="0">
                <a:solidFill>
                  <a:srgbClr val="003300"/>
                </a:solidFill>
              </a:rPr>
              <a:t>Интересуется </a:t>
            </a:r>
            <a:r>
              <a:rPr lang="ru-RU" sz="1700" b="1" dirty="0">
                <a:solidFill>
                  <a:srgbClr val="003300"/>
                </a:solidFill>
              </a:rPr>
              <a:t>профилактической</a:t>
            </a:r>
            <a:r>
              <a:rPr lang="ru-RU" sz="1700" dirty="0">
                <a:solidFill>
                  <a:srgbClr val="003300"/>
                </a:solidFill>
              </a:rPr>
              <a:t> медициной;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700" dirty="0">
                <a:solidFill>
                  <a:srgbClr val="003300"/>
                </a:solidFill>
              </a:rPr>
              <a:t>Готов </a:t>
            </a:r>
            <a:r>
              <a:rPr lang="ru-RU" sz="1700" b="1" dirty="0">
                <a:solidFill>
                  <a:srgbClr val="003300"/>
                </a:solidFill>
              </a:rPr>
              <a:t>спасать целые популяции </a:t>
            </a:r>
            <a:r>
              <a:rPr lang="ru-RU" sz="1700" dirty="0">
                <a:solidFill>
                  <a:srgbClr val="003300"/>
                </a:solidFill>
              </a:rPr>
              <a:t>– не лечебной деятельностью, а </a:t>
            </a:r>
            <a:r>
              <a:rPr lang="ru-RU" sz="1700" b="1" dirty="0">
                <a:solidFill>
                  <a:srgbClr val="003300"/>
                </a:solidFill>
              </a:rPr>
              <a:t>профилактическими мероприятиями</a:t>
            </a:r>
            <a:r>
              <a:rPr lang="ru-RU" sz="1700" dirty="0">
                <a:solidFill>
                  <a:srgbClr val="003300"/>
                </a:solidFill>
              </a:rPr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700" b="1" dirty="0">
                <a:solidFill>
                  <a:srgbClr val="003300"/>
                </a:solidFill>
              </a:rPr>
              <a:t>Обладает</a:t>
            </a:r>
            <a:r>
              <a:rPr lang="ru-RU" sz="1700" dirty="0">
                <a:solidFill>
                  <a:srgbClr val="003300"/>
                </a:solidFill>
              </a:rPr>
              <a:t> твердым характером и принципиальностью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700" b="1" dirty="0">
                <a:solidFill>
                  <a:srgbClr val="003300"/>
                </a:solidFill>
              </a:rPr>
              <a:t>Активную</a:t>
            </a:r>
            <a:r>
              <a:rPr lang="ru-RU" sz="1700" dirty="0">
                <a:solidFill>
                  <a:srgbClr val="003300"/>
                </a:solidFill>
              </a:rPr>
              <a:t> жизненную позицию;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700" b="1" dirty="0">
                <a:solidFill>
                  <a:srgbClr val="003300"/>
                </a:solidFill>
              </a:rPr>
              <a:t>Коммуникабелен, общителен, требователен. </a:t>
            </a:r>
          </a:p>
        </p:txBody>
      </p:sp>
    </p:spTree>
    <p:extLst>
      <p:ext uri="{BB962C8B-B14F-4D97-AF65-F5344CB8AC3E}">
        <p14:creationId xmlns="" xmlns:p14="http://schemas.microsoft.com/office/powerpoint/2010/main" val="181851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5"/>
          <p:cNvGrpSpPr/>
          <p:nvPr/>
        </p:nvGrpSpPr>
        <p:grpSpPr>
          <a:xfrm>
            <a:off x="363314" y="1455626"/>
            <a:ext cx="8633395" cy="72008"/>
            <a:chOff x="251520" y="1059582"/>
            <a:chExt cx="8633395" cy="72008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>
              <a:off x="251520" y="1059582"/>
              <a:ext cx="8424936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6876256" y="1131590"/>
              <a:ext cx="2008659" cy="0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" name="Прямоугольник 1"/>
          <p:cNvSpPr/>
          <p:nvPr/>
        </p:nvSpPr>
        <p:spPr>
          <a:xfrm>
            <a:off x="266315" y="352276"/>
            <a:ext cx="8618600" cy="995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75000"/>
              </a:lnSpc>
              <a:spcBef>
                <a:spcPct val="0"/>
              </a:spcBef>
            </a:pPr>
            <a:r>
              <a:rPr lang="ru-RU" sz="2800" b="1" spc="-150" dirty="0">
                <a:latin typeface="+mj-lt"/>
                <a:ea typeface="+mj-ea"/>
                <a:cs typeface="+mj-cs"/>
              </a:rPr>
              <a:t>Профессиональная деятельность специалиста, освоившего специальность </a:t>
            </a:r>
            <a:br>
              <a:rPr lang="ru-RU" sz="2800" b="1" spc="-150" dirty="0">
                <a:latin typeface="+mj-lt"/>
                <a:ea typeface="+mj-ea"/>
                <a:cs typeface="+mj-cs"/>
              </a:rPr>
            </a:br>
            <a:r>
              <a:rPr lang="ru-RU" sz="2800" b="1" spc="-150" dirty="0">
                <a:latin typeface="+mj-lt"/>
                <a:ea typeface="+mj-ea"/>
                <a:cs typeface="+mj-cs"/>
              </a:rPr>
              <a:t>Медико-профилактическое дело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1635646"/>
            <a:ext cx="8521601" cy="3096344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285750" lvl="0" indent="-285750">
              <a:lnSpc>
                <a:spcPct val="8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ru-RU" sz="2100" dirty="0">
                <a:solidFill>
                  <a:schemeClr val="tx2"/>
                </a:solidFill>
              </a:rPr>
              <a:t>Общая </a:t>
            </a:r>
            <a:r>
              <a:rPr lang="ru-RU" sz="2100" b="1" dirty="0">
                <a:solidFill>
                  <a:schemeClr val="tx2"/>
                </a:solidFill>
              </a:rPr>
              <a:t>гигиена</a:t>
            </a:r>
          </a:p>
          <a:p>
            <a:pPr marL="285750" lvl="0" indent="-285750">
              <a:lnSpc>
                <a:spcPct val="8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ru-RU" sz="2100" b="1" dirty="0">
                <a:solidFill>
                  <a:schemeClr val="tx2"/>
                </a:solidFill>
              </a:rPr>
              <a:t>Гигиена</a:t>
            </a:r>
            <a:r>
              <a:rPr lang="ru-RU" sz="2100" dirty="0">
                <a:solidFill>
                  <a:schemeClr val="tx2"/>
                </a:solidFill>
              </a:rPr>
              <a:t> труда</a:t>
            </a:r>
          </a:p>
          <a:p>
            <a:pPr marL="285750" lvl="0" indent="-285750">
              <a:lnSpc>
                <a:spcPct val="8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ru-RU" sz="2100" b="1" dirty="0">
                <a:solidFill>
                  <a:srgbClr val="002060"/>
                </a:solidFill>
              </a:rPr>
              <a:t>Гигиена</a:t>
            </a:r>
            <a:r>
              <a:rPr lang="ru-RU" sz="2100" dirty="0">
                <a:solidFill>
                  <a:srgbClr val="002060"/>
                </a:solidFill>
              </a:rPr>
              <a:t> питания</a:t>
            </a:r>
          </a:p>
          <a:p>
            <a:pPr marL="285750" lvl="0" indent="-285750">
              <a:lnSpc>
                <a:spcPct val="8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ru-RU" sz="2100" b="1" dirty="0">
                <a:solidFill>
                  <a:srgbClr val="002060"/>
                </a:solidFill>
              </a:rPr>
              <a:t>Эпидемиология</a:t>
            </a:r>
          </a:p>
          <a:p>
            <a:pPr marL="285750" lvl="0" indent="-285750">
              <a:lnSpc>
                <a:spcPct val="8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ru-RU" sz="2100" b="1" dirty="0">
                <a:solidFill>
                  <a:srgbClr val="002060"/>
                </a:solidFill>
              </a:rPr>
              <a:t>Гигиена</a:t>
            </a:r>
            <a:r>
              <a:rPr lang="ru-RU" sz="2100" dirty="0">
                <a:solidFill>
                  <a:srgbClr val="002060"/>
                </a:solidFill>
              </a:rPr>
              <a:t> детей и подростков</a:t>
            </a:r>
          </a:p>
          <a:p>
            <a:pPr marL="285750" lvl="0" indent="-285750">
              <a:lnSpc>
                <a:spcPct val="8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ru-RU" sz="2100" dirty="0">
                <a:solidFill>
                  <a:srgbClr val="002060"/>
                </a:solidFill>
              </a:rPr>
              <a:t>Коммунальная </a:t>
            </a:r>
            <a:r>
              <a:rPr lang="ru-RU" sz="2100" b="1" dirty="0">
                <a:solidFill>
                  <a:srgbClr val="002060"/>
                </a:solidFill>
              </a:rPr>
              <a:t>гигиена</a:t>
            </a:r>
          </a:p>
          <a:p>
            <a:pPr marL="285750" lvl="0" indent="-285750">
              <a:lnSpc>
                <a:spcPct val="8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ru-RU" sz="2100" dirty="0">
                <a:solidFill>
                  <a:srgbClr val="002060"/>
                </a:solidFill>
              </a:rPr>
              <a:t>Радиационная </a:t>
            </a:r>
            <a:r>
              <a:rPr lang="ru-RU" sz="2100" b="1" dirty="0">
                <a:solidFill>
                  <a:srgbClr val="002060"/>
                </a:solidFill>
              </a:rPr>
              <a:t>гигиена</a:t>
            </a:r>
          </a:p>
          <a:p>
            <a:pPr marL="285750" lvl="0" indent="-285750">
              <a:lnSpc>
                <a:spcPct val="8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ru-RU" sz="2100" b="1" dirty="0">
                <a:solidFill>
                  <a:srgbClr val="002060"/>
                </a:solidFill>
              </a:rPr>
              <a:t>Гигиеническое</a:t>
            </a:r>
            <a:r>
              <a:rPr lang="ru-RU" sz="2100" dirty="0">
                <a:solidFill>
                  <a:srgbClr val="002060"/>
                </a:solidFill>
              </a:rPr>
              <a:t> воспитание</a:t>
            </a:r>
          </a:p>
          <a:p>
            <a:pPr marL="285750" lvl="0" indent="-285750">
              <a:lnSpc>
                <a:spcPct val="8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ru-RU" sz="2100" b="1" dirty="0">
                <a:solidFill>
                  <a:srgbClr val="002060"/>
                </a:solidFill>
              </a:rPr>
              <a:t>Дезинфектология</a:t>
            </a:r>
          </a:p>
          <a:p>
            <a:pPr marL="285750" lvl="0" indent="-285750">
              <a:lnSpc>
                <a:spcPct val="8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ru-RU" sz="2100" b="1" dirty="0" smtClean="0">
                <a:solidFill>
                  <a:srgbClr val="002060"/>
                </a:solidFill>
              </a:rPr>
              <a:t>Паразитология</a:t>
            </a:r>
            <a:endParaRPr lang="ru-RU" sz="2100" b="1" dirty="0">
              <a:solidFill>
                <a:srgbClr val="002060"/>
              </a:solidFill>
            </a:endParaRPr>
          </a:p>
          <a:p>
            <a:pPr marL="285750" lvl="0" indent="-285750">
              <a:lnSpc>
                <a:spcPct val="8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ru-RU" sz="2100" b="1" dirty="0">
                <a:solidFill>
                  <a:srgbClr val="002060"/>
                </a:solidFill>
              </a:rPr>
              <a:t>Бактериология, вирусология</a:t>
            </a:r>
          </a:p>
          <a:p>
            <a:pPr marL="285750" indent="-285750">
              <a:lnSpc>
                <a:spcPct val="8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ru-RU" sz="2100" dirty="0">
                <a:solidFill>
                  <a:srgbClr val="002060"/>
                </a:solidFill>
              </a:rPr>
              <a:t>Клиническая лабораторная </a:t>
            </a:r>
            <a:r>
              <a:rPr lang="ru-RU" sz="2100" b="1" dirty="0">
                <a:solidFill>
                  <a:srgbClr val="002060"/>
                </a:solidFill>
              </a:rPr>
              <a:t>диагностика</a:t>
            </a:r>
          </a:p>
          <a:p>
            <a:pPr marL="285750" indent="-285750">
              <a:lnSpc>
                <a:spcPct val="8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ru-RU" sz="2100" dirty="0">
                <a:solidFill>
                  <a:srgbClr val="002060"/>
                </a:solidFill>
              </a:rPr>
              <a:t>Санитарно-гигиенические лабораторные </a:t>
            </a:r>
            <a:r>
              <a:rPr lang="ru-RU" sz="2100" b="1" dirty="0">
                <a:solidFill>
                  <a:srgbClr val="002060"/>
                </a:solidFill>
              </a:rPr>
              <a:t>исследования</a:t>
            </a:r>
          </a:p>
          <a:p>
            <a:pPr marL="285750" indent="-285750">
              <a:lnSpc>
                <a:spcPct val="8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ru-RU" sz="2100" b="1" dirty="0">
                <a:solidFill>
                  <a:srgbClr val="002060"/>
                </a:solidFill>
              </a:rPr>
              <a:t>Организация</a:t>
            </a:r>
            <a:r>
              <a:rPr lang="ru-RU" sz="2100" dirty="0">
                <a:solidFill>
                  <a:srgbClr val="002060"/>
                </a:solidFill>
              </a:rPr>
              <a:t> здравоохранения </a:t>
            </a:r>
            <a:br>
              <a:rPr lang="ru-RU" sz="2100" dirty="0">
                <a:solidFill>
                  <a:srgbClr val="002060"/>
                </a:solidFill>
              </a:rPr>
            </a:br>
            <a:r>
              <a:rPr lang="ru-RU" sz="2100" dirty="0">
                <a:solidFill>
                  <a:srgbClr val="002060"/>
                </a:solidFill>
              </a:rPr>
              <a:t>и общественное здоровье</a:t>
            </a:r>
          </a:p>
          <a:p>
            <a:pPr marL="285750" indent="-285750">
              <a:lnSpc>
                <a:spcPct val="8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ru-RU" sz="2100" dirty="0">
                <a:solidFill>
                  <a:srgbClr val="002060"/>
                </a:solidFill>
              </a:rPr>
              <a:t>Социальная </a:t>
            </a:r>
            <a:r>
              <a:rPr lang="ru-RU" sz="2100" b="1" dirty="0">
                <a:solidFill>
                  <a:srgbClr val="002060"/>
                </a:solidFill>
              </a:rPr>
              <a:t>гигиена</a:t>
            </a:r>
            <a:r>
              <a:rPr lang="ru-RU" sz="2100" dirty="0">
                <a:solidFill>
                  <a:srgbClr val="002060"/>
                </a:solidFill>
              </a:rPr>
              <a:t> и </a:t>
            </a:r>
            <a:r>
              <a:rPr lang="ru-RU" sz="2100" b="1" dirty="0">
                <a:solidFill>
                  <a:srgbClr val="002060"/>
                </a:solidFill>
              </a:rPr>
              <a:t>организация</a:t>
            </a:r>
            <a:r>
              <a:rPr lang="ru-RU" sz="2100" dirty="0">
                <a:solidFill>
                  <a:srgbClr val="002060"/>
                </a:solidFill>
              </a:rPr>
              <a:t> госсанэпидслужбы</a:t>
            </a:r>
            <a:endParaRPr lang="ru-RU" sz="2100" dirty="0"/>
          </a:p>
        </p:txBody>
      </p:sp>
    </p:spTree>
    <p:extLst>
      <p:ext uri="{BB962C8B-B14F-4D97-AF65-F5344CB8AC3E}">
        <p14:creationId xmlns="" xmlns:p14="http://schemas.microsoft.com/office/powerpoint/2010/main" val="43054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699542"/>
            <a:ext cx="7772400" cy="1784773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Специальность 32.05.01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Медико-профилактическое дело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Кем я стану?</a:t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Где буду работать?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Филиал ФБУЗ &quot;Центр гигиены и эпидемиологии в Ростовской области&quot; в городе  Волгодонск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931790"/>
            <a:ext cx="1659260" cy="186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Telegram: Contact @rospotrebnadzor_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Telegram: Contact @rospotrebnadzor_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221543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60" y="395064"/>
            <a:ext cx="89933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После окончания университета выпускнику, освоившему специальность </a:t>
            </a:r>
          </a:p>
          <a:p>
            <a:pPr algn="ctr"/>
            <a:r>
              <a:rPr lang="ru-RU" dirty="0" smtClean="0"/>
              <a:t>Медико-профилактическое дело, присваивается квалификация - Врач </a:t>
            </a:r>
            <a:r>
              <a:rPr lang="ru-RU" dirty="0"/>
              <a:t>по общей гигиене, по </a:t>
            </a:r>
            <a:r>
              <a:rPr lang="ru-RU" dirty="0" smtClean="0"/>
              <a:t>эпидемиологии </a:t>
            </a:r>
            <a:r>
              <a:rPr lang="ru-RU" dirty="0"/>
              <a:t>и </a:t>
            </a:r>
            <a:r>
              <a:rPr lang="ru-RU" dirty="0" smtClean="0"/>
              <a:t>выдается диплом </a:t>
            </a:r>
            <a:r>
              <a:rPr lang="ru-RU" dirty="0"/>
              <a:t>о высшем образовании государственного образца</a:t>
            </a:r>
          </a:p>
        </p:txBody>
      </p:sp>
      <p:sp>
        <p:nvSpPr>
          <p:cNvPr id="3" name="AutoShape 8" descr="Cartoon Smiling Graduation Boy [PNG] Download Ve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0" descr="Cartoon Smiling Graduation Boy [PNG] Download Vecto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7013" y="1981342"/>
            <a:ext cx="1130973" cy="182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13" descr="Российские вузы планируют к 2021 году начать выдавать цифровые дипломы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053376" y="3579862"/>
            <a:ext cx="18626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>
                <a:solidFill>
                  <a:srgbClr val="002060"/>
                </a:solidFill>
              </a:rPr>
              <a:t>квалификация </a:t>
            </a:r>
            <a:r>
              <a:rPr lang="ru-RU" sz="1200" i="1" dirty="0" smtClean="0">
                <a:solidFill>
                  <a:srgbClr val="002060"/>
                </a:solidFill>
              </a:rPr>
              <a:t>– </a:t>
            </a:r>
          </a:p>
          <a:p>
            <a:r>
              <a:rPr lang="ru-RU" sz="1200" i="1" dirty="0" smtClean="0">
                <a:solidFill>
                  <a:srgbClr val="002060"/>
                </a:solidFill>
              </a:rPr>
              <a:t>Врач </a:t>
            </a:r>
            <a:r>
              <a:rPr lang="ru-RU" sz="1200" i="1" dirty="0">
                <a:solidFill>
                  <a:srgbClr val="002060"/>
                </a:solidFill>
              </a:rPr>
              <a:t>по общей гигиене, по эпидемиологии </a:t>
            </a:r>
          </a:p>
        </p:txBody>
      </p:sp>
      <p:pic>
        <p:nvPicPr>
          <p:cNvPr id="1040" name="Picture 16" descr="В преддверии Дня медицинского работника в ТГМУ наградили преподавателей и  врачей - PrimaM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52" y="2139702"/>
            <a:ext cx="2919191" cy="194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4719" y="2255898"/>
            <a:ext cx="730027" cy="9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21" descr="Ужесточение требований регионального управления Роспотребнадзор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920998" y="2139702"/>
            <a:ext cx="382746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itchFamily="2" charset="2"/>
              <a:buChar char="Ø"/>
            </a:pPr>
            <a:r>
              <a:rPr lang="ru-RU" sz="1400" dirty="0" smtClean="0">
                <a:solidFill>
                  <a:srgbClr val="002060"/>
                </a:solidFill>
              </a:rPr>
              <a:t>Управления </a:t>
            </a:r>
            <a:r>
              <a:rPr lang="ru-RU" sz="1400" dirty="0" err="1">
                <a:solidFill>
                  <a:srgbClr val="002060"/>
                </a:solidFill>
              </a:rPr>
              <a:t>Роспотребнадзора</a:t>
            </a:r>
            <a:r>
              <a:rPr lang="ru-RU" sz="1400" dirty="0">
                <a:solidFill>
                  <a:srgbClr val="002060"/>
                </a:solidFill>
              </a:rPr>
              <a:t> </a:t>
            </a:r>
            <a:r>
              <a:rPr lang="ru-RU" sz="1400" dirty="0" smtClean="0">
                <a:solidFill>
                  <a:srgbClr val="002060"/>
                </a:solidFill>
              </a:rPr>
              <a:t>по </a:t>
            </a:r>
            <a:r>
              <a:rPr lang="ru-RU" sz="1400" dirty="0">
                <a:solidFill>
                  <a:srgbClr val="002060"/>
                </a:solidFill>
              </a:rPr>
              <a:t>субъектам Российской Федерации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ru-RU" sz="1400" dirty="0">
                <a:solidFill>
                  <a:srgbClr val="002060"/>
                </a:solidFill>
              </a:rPr>
              <a:t>Центры гигиены и эпидемиологии в субъектах Российской </a:t>
            </a:r>
            <a:r>
              <a:rPr lang="ru-RU" sz="1400" dirty="0" smtClean="0">
                <a:solidFill>
                  <a:srgbClr val="002060"/>
                </a:solidFill>
              </a:rPr>
              <a:t>Федерации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ru-RU" sz="1400" dirty="0" smtClean="0">
                <a:solidFill>
                  <a:srgbClr val="002060"/>
                </a:solidFill>
              </a:rPr>
              <a:t>Противочумные </a:t>
            </a:r>
            <a:r>
              <a:rPr lang="ru-RU" sz="1400" dirty="0">
                <a:solidFill>
                  <a:srgbClr val="002060"/>
                </a:solidFill>
              </a:rPr>
              <a:t>учреждения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ru-RU" sz="1400" dirty="0" err="1" smtClean="0">
                <a:solidFill>
                  <a:srgbClr val="002060"/>
                </a:solidFill>
              </a:rPr>
              <a:t>Санэпидслужбы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>
                <a:solidFill>
                  <a:srgbClr val="002060"/>
                </a:solidFill>
              </a:rPr>
              <a:t>министерств и ведомств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ru-RU" sz="1400" dirty="0">
                <a:solidFill>
                  <a:srgbClr val="002060"/>
                </a:solidFill>
              </a:rPr>
              <a:t>Учреждения Министерства здравоохранения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ru-RU" sz="1400" dirty="0">
                <a:solidFill>
                  <a:srgbClr val="002060"/>
                </a:solidFill>
              </a:rPr>
              <a:t>Медицинская лабораторная </a:t>
            </a:r>
            <a:r>
              <a:rPr lang="ru-RU" sz="1400" dirty="0" smtClean="0">
                <a:solidFill>
                  <a:srgbClr val="002060"/>
                </a:solidFill>
              </a:rPr>
              <a:t>служба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ru-RU" sz="1400" dirty="0" smtClean="0">
                <a:solidFill>
                  <a:srgbClr val="002060"/>
                </a:solidFill>
              </a:rPr>
              <a:t>Научные организации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ru-RU" sz="1400" dirty="0" smtClean="0">
                <a:solidFill>
                  <a:srgbClr val="002060"/>
                </a:solidFill>
              </a:rPr>
              <a:t>Предприятия пищевой промышленности, общественного питания, продовольственной торговли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ru-RU" sz="1400" dirty="0" smtClean="0">
                <a:solidFill>
                  <a:srgbClr val="002060"/>
                </a:solidFill>
              </a:rPr>
              <a:t>Промышленные предприятия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83568" y="1635646"/>
            <a:ext cx="1433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Где учиться?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012160" y="1645928"/>
            <a:ext cx="1558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Где </a:t>
            </a:r>
            <a:r>
              <a:rPr lang="ru-RU" b="1" dirty="0" smtClean="0">
                <a:solidFill>
                  <a:srgbClr val="002060"/>
                </a:solidFill>
              </a:rPr>
              <a:t>работать?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306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123478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Обобщенные трудовые функции, специалиста, освоившего специальность 32.05.01 Медико-профилактическое </a:t>
            </a:r>
            <a:r>
              <a:rPr lang="ru-RU" b="1" dirty="0"/>
              <a:t>дело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3039219411"/>
              </p:ext>
            </p:extLst>
          </p:nvPr>
        </p:nvGraphicFramePr>
        <p:xfrm>
          <a:off x="35496" y="843558"/>
          <a:ext cx="892899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4155633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7824" y="123478"/>
            <a:ext cx="3816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Область деятельности: Гигиена 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996866"/>
            <a:ext cx="88569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«Общая гигиена»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- обеспечивает проверку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деятельности юридических лиц, индивидуальных предпринимателей и граждан по выполнению требований санитарного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законодательства.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Организует санитарно-эпидемические экспертизы, расследования, обследования, исследования, испытания, а также токсикологическую, гигиеническую и иные виды оценок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627534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Специальности: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2597284"/>
            <a:ext cx="88569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«Гигиеническое воспитание»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- организует профессиональную гигиеническую подготовку и аттестацию должностных лиц и работников организаций, деятельность которых связана с производством, хранением, транспортировкой и реализацией пищевых продуктов и питьевой воды, воспитанием и обучением детей и подростков, коммунальным и бытовым обслуживанием населения. </a:t>
            </a:r>
          </a:p>
        </p:txBody>
      </p:sp>
    </p:spTree>
    <p:extLst>
      <p:ext uri="{BB962C8B-B14F-4D97-AF65-F5344CB8AC3E}">
        <p14:creationId xmlns:p14="http://schemas.microsoft.com/office/powerpoint/2010/main" xmlns="" val="27668788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Фотогалерея\фото на сайт для абитуриентов Один день из жизни врача гигиениста и эпидемиолога\Проведение мероприятий на водном транспорте в рамках санитарно-эпидемиологической безопасности населен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339502"/>
            <a:ext cx="309634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3507854"/>
            <a:ext cx="60952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Специалист управления </a:t>
            </a:r>
            <a:r>
              <a:rPr lang="ru-RU" b="1" dirty="0" err="1" smtClean="0"/>
              <a:t>Роспотребнадзора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496" y="3939901"/>
            <a:ext cx="45210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Санитарно-эпидемиологическое обследование объектов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37110" y="3939902"/>
            <a:ext cx="4197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Консультирование  граждан по вопросам защиты прав потребителей</a:t>
            </a:r>
          </a:p>
        </p:txBody>
      </p:sp>
      <p:pic>
        <p:nvPicPr>
          <p:cNvPr id="5123" name="Picture 3" descr="E:\Фотогалерея\фото на сайт для абитуриентов Один день из жизни врача гигиениста и эпидемиолога\Выездное консультирование  специалистами Роспотребнадзора граждан по вопросам защиты прав при приобретении товаров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716"/>
          <a:stretch/>
        </p:blipFill>
        <p:spPr bwMode="auto">
          <a:xfrm>
            <a:off x="6156176" y="368965"/>
            <a:ext cx="2438400" cy="306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Роспотребнадзор начнет круглосуточно мониторить ситуацию с COVID-19 - РИА  Новости, 17.06.202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099"/>
          <a:stretch/>
        </p:blipFill>
        <p:spPr bwMode="auto">
          <a:xfrm>
            <a:off x="3267386" y="368964"/>
            <a:ext cx="2688298" cy="132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Роспотребнадзор проверил качество продуктов в нижегородском супермаркете |  Информационное агентство «Время Н»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764"/>
          <a:stretch/>
        </p:blipFill>
        <p:spPr bwMode="auto">
          <a:xfrm>
            <a:off x="3267386" y="1766856"/>
            <a:ext cx="2688298" cy="16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540005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987574"/>
            <a:ext cx="89289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«Гигиена труда»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- надзор за предприятиями всех форм собственности, оценивает санитарно-гигиенические условия и факторы, которые могут быть потенциально опасными для здоровья работников. Профилактика нарушений здоровья работающих лиц.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987824" y="123478"/>
            <a:ext cx="3816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Область деятельности: Гигиена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6328" y="555526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Специальности: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2355726"/>
            <a:ext cx="89289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«Гигиена детей и подростков»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- надзор за условиями и организацией воспитания, обучения, питания, физического воспитания, трудового обучения, отдыха в образовательных организациях. Профилактика нарушений здоровья у детей, подростков и молодежи.</a:t>
            </a:r>
          </a:p>
        </p:txBody>
      </p:sp>
      <p:sp>
        <p:nvSpPr>
          <p:cNvPr id="6" name="AutoShape 2" descr="ГБУДО г. Москвы «Детская школа искусств города Московский»: Школьный  отчетный концерт «Счастливые дети – счастливое будущее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406540"/>
            <a:ext cx="2531734" cy="1684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Счастливые рабочие на стройке | Премиум Фот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35731" y="3388359"/>
            <a:ext cx="2504185" cy="167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873155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Открытый урок для школьников». Укрепление общественного здоровья - НОВОСТИ  - Официальный сайт Управления Роспотребнадзора по Челябинской област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483518"/>
            <a:ext cx="3612055" cy="250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All Quiet On Board - Ship Noise | Brüel &amp; Kjæ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784"/>
          <a:stretch/>
        </p:blipFill>
        <p:spPr bwMode="auto">
          <a:xfrm>
            <a:off x="4499992" y="483519"/>
            <a:ext cx="4419252" cy="2500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0942" y="3075806"/>
            <a:ext cx="36120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Врач по гигиене детей </a:t>
            </a:r>
            <a:endParaRPr lang="ru-RU" b="1" dirty="0" smtClean="0"/>
          </a:p>
          <a:p>
            <a:pPr algn="ctr"/>
            <a:r>
              <a:rPr lang="ru-RU" b="1" dirty="0" smtClean="0"/>
              <a:t>и </a:t>
            </a:r>
            <a:r>
              <a:rPr lang="ru-RU" b="1" dirty="0"/>
              <a:t>подростков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004048" y="3214305"/>
            <a:ext cx="36120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Врач по гигиене </a:t>
            </a:r>
            <a:r>
              <a:rPr lang="ru-RU" b="1" dirty="0" smtClean="0"/>
              <a:t>труда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39168443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076" y="878164"/>
            <a:ext cx="89428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«Гигиена питания»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- надзор за соблюдением санитарного законодательства в организациях пищевой промышленности, предприятиях общественного питания, пищеблоках. Профилактика  пищевых отравлений и алиментарных заболеваний.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4076" y="1923678"/>
            <a:ext cx="894288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«Коммунальная гигиена»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- надзор за водными объектами, используемыми для питьевого и хозяйственно-бытового водоснабжения, купания, занятий спортом; за состоянием атмосферного воздуха, почвы  в городских и сельских поселениях; за условиями и способами сбора, использования, обезвреживания отходов производства и потребления; за осуществлением эксплуатации зданий и сооружений культурно-бытового назначения, жилых домов. Профилактика нарушений здоровья населения в повседневной, бытовой деятельности.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87824" y="123478"/>
            <a:ext cx="3816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Область деятельности: Гигиена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6328" y="492810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Специальности:</a:t>
            </a:r>
          </a:p>
        </p:txBody>
      </p:sp>
    </p:spTree>
    <p:extLst>
      <p:ext uri="{BB962C8B-B14F-4D97-AF65-F5344CB8AC3E}">
        <p14:creationId xmlns:p14="http://schemas.microsoft.com/office/powerpoint/2010/main" xmlns="" val="2704660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0704" y="699542"/>
            <a:ext cx="3573224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lnSpc>
                <a:spcPct val="8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За все время существования человечество сталкивалось со множеством испытаний и, пожалуй, самыми страшными из них были и остаются эпидемии. </a:t>
            </a:r>
            <a:endParaRPr lang="ru-RU" sz="2000" dirty="0" smtClean="0">
              <a:solidFill>
                <a:srgbClr val="002060"/>
              </a:solidFill>
            </a:endParaRPr>
          </a:p>
          <a:p>
            <a:pPr marL="177800" indent="-177800">
              <a:lnSpc>
                <a:spcPct val="8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Болезни </a:t>
            </a:r>
            <a:r>
              <a:rPr lang="ru-RU" sz="2000" dirty="0">
                <a:solidFill>
                  <a:srgbClr val="002060"/>
                </a:solidFill>
              </a:rPr>
              <a:t>всегда ведут за собой страх, раздор, голод и смерть. </a:t>
            </a:r>
            <a:endParaRPr lang="ru-RU" sz="2000" dirty="0" smtClean="0">
              <a:solidFill>
                <a:srgbClr val="002060"/>
              </a:solidFill>
            </a:endParaRPr>
          </a:p>
          <a:p>
            <a:pPr marL="177800" indent="-177800">
              <a:lnSpc>
                <a:spcPct val="8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На планете в разное время </a:t>
            </a:r>
            <a:r>
              <a:rPr lang="ru-RU" sz="2000" dirty="0" smtClean="0">
                <a:solidFill>
                  <a:srgbClr val="002060"/>
                </a:solidFill>
              </a:rPr>
              <a:t>бушевали: </a:t>
            </a:r>
            <a:r>
              <a:rPr lang="ru-RU" sz="2000" dirty="0">
                <a:solidFill>
                  <a:srgbClr val="002060"/>
                </a:solidFill>
              </a:rPr>
              <a:t>тиф, проказа, чума, оспа, СПИД, малярия, туберкулез, природные и техногенные катастрофы унося </a:t>
            </a:r>
            <a:r>
              <a:rPr lang="ru-RU" sz="2000" dirty="0" smtClean="0">
                <a:solidFill>
                  <a:srgbClr val="002060"/>
                </a:solidFill>
              </a:rPr>
              <a:t>миллионы </a:t>
            </a:r>
            <a:r>
              <a:rPr lang="ru-RU" sz="2000" dirty="0">
                <a:solidFill>
                  <a:srgbClr val="002060"/>
                </a:solidFill>
              </a:rPr>
              <a:t>жизней.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63678413"/>
              </p:ext>
            </p:extLst>
          </p:nvPr>
        </p:nvGraphicFramePr>
        <p:xfrm>
          <a:off x="3995936" y="756103"/>
          <a:ext cx="4752528" cy="38053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8"/>
                <a:gridCol w="1368152"/>
                <a:gridCol w="1512168"/>
              </a:tblGrid>
              <a:tr h="383988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000" marR="3600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000" marR="3600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☠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000" marR="36000" marT="0" marB="0" anchor="ctr"/>
                </a:tc>
              </a:tr>
              <a:tr h="411275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002060"/>
                          </a:solidFill>
                          <a:effectLst/>
                        </a:rPr>
                        <a:t>Антонинова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 чума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000" marR="3600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165-180 и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</a:rPr>
                        <a:t/>
                      </a:r>
                      <a:b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</a:rPr>
                        <a:t>251-266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гг. н.э.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000" marR="3600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5-10 млн чел.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000" marR="36000" marT="0" marB="0" anchor="ctr"/>
                </a:tc>
              </a:tr>
              <a:tr h="309139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002060"/>
                          </a:solidFill>
                          <a:effectLst/>
                        </a:rPr>
                        <a:t>Юстинианова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 чума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000" marR="3600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</a:rPr>
                        <a:t>41-750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гг. н.э. 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000" marR="3600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</a:rPr>
                        <a:t>50-100 млн чел.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000" marR="36000" marT="0" marB="0" anchor="ctr"/>
                </a:tc>
              </a:tr>
              <a:tr h="309139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Проказа в Европе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000" marR="3600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XI в. н.э. 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000" marR="3600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</a:rPr>
                        <a:t>нет данных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000" marR="36000" marT="0" marB="0" anchor="ctr"/>
                </a:tc>
              </a:tr>
              <a:tr h="309139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Черная смерть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000" marR="3600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</a:rPr>
                        <a:t>1347-1350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гг. 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000" marR="3600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25-30 млн чел.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000" marR="36000" marT="0" marB="0" anchor="ctr"/>
                </a:tc>
              </a:tr>
              <a:tr h="309139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Колумбов обмен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000" marR="3600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</a:rPr>
                        <a:t>1492-1520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гг. 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000" marR="3600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56 млн чел.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000" marR="36000" marT="0" marB="0" anchor="ctr"/>
                </a:tc>
              </a:tr>
              <a:tr h="309139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Первая пандемия холеры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000" marR="3600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</a:rPr>
                        <a:t>1817-1824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гг. 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000" marR="3600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нет данных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000" marR="36000" marT="0" marB="0" anchor="ctr"/>
                </a:tc>
              </a:tr>
              <a:tr h="309139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Испанский грипп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000" marR="3600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</a:rPr>
                        <a:t>1918-1919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гг. 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000" marR="3600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более 50 млн чел.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000" marR="36000" marT="0" marB="0" anchor="ctr"/>
                </a:tc>
              </a:tr>
              <a:tr h="309139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ВИЧ / СПИД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000" marR="3600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</a:rPr>
                        <a:t>1981 – </a:t>
                      </a:r>
                      <a:r>
                        <a:rPr lang="ru-RU" sz="1400" dirty="0" err="1" smtClean="0">
                          <a:solidFill>
                            <a:srgbClr val="002060"/>
                          </a:solidFill>
                          <a:effectLst/>
                        </a:rPr>
                        <a:t>н.в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.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000" marR="3600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более 35 млн чел.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000" marR="36000" marT="0" marB="0" anchor="ctr"/>
                </a:tc>
              </a:tr>
              <a:tr h="402428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Атипичная пневмония 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</a:rPr>
                        <a:t/>
                      </a:r>
                      <a:b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</a:rPr>
                        <a:t>(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ТОРС или SARS)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000" marR="3600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</a:rPr>
                        <a:t>2002-2003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гг. 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000" marR="3600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</a:rPr>
                        <a:t>774 чел.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000" marR="36000" marT="0" marB="0" anchor="ctr"/>
                </a:tc>
              </a:tr>
              <a:tr h="428230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COVID-19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000" marR="3600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</a:rPr>
                        <a:t>2020 – </a:t>
                      </a:r>
                      <a:r>
                        <a:rPr lang="ru-RU" sz="1400" dirty="0" err="1" smtClean="0">
                          <a:solidFill>
                            <a:srgbClr val="002060"/>
                          </a:solidFill>
                          <a:effectLst/>
                        </a:rPr>
                        <a:t>н.в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. 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000" marR="3600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5 млн чел.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</a:rPr>
                        <a:t/>
                      </a:r>
                      <a:b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</a:rPr>
                        <a:t>(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на ноябрь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</a:rPr>
                        <a:t>2021 г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.)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4000" marR="3600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4148367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Управлением проверены места крещенских купаний - Санитарный надзор -  Официальный сайт Роспотребнадзор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231" y="396335"/>
            <a:ext cx="3873324" cy="258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31840" y="3687934"/>
            <a:ext cx="4248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Врач по </a:t>
            </a:r>
            <a:r>
              <a:rPr lang="ru-RU" b="1" dirty="0" smtClean="0"/>
              <a:t>коммунальной гигиене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29486" y="3044932"/>
            <a:ext cx="38733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</a:rPr>
              <a:t>Обследование места крещенских купаний</a:t>
            </a:r>
            <a:endParaRPr lang="ru-RU" sz="1600" dirty="0"/>
          </a:p>
        </p:txBody>
      </p:sp>
      <p:sp>
        <p:nvSpPr>
          <p:cNvPr id="4" name="AutoShape 6" descr="Организация государственного лабораторного контроля качества воды на  территориях, попавших в зону подтопления, на территории Приморского края.  [ФОТО] - RSS - Официальный сайт Роспотребнадзор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624" y="3440244"/>
            <a:ext cx="2016223" cy="1510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 descr="Роспотребнадзор рассказал о результатах исследования проб воздуха в  «Озерках» » ГТРК Вятка - новости Кирова и Кировской област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6649" y="396335"/>
            <a:ext cx="3444635" cy="258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93897" y="3044932"/>
            <a:ext cx="38884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Изучение качества атмосферного воздуха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07804" y="4611911"/>
            <a:ext cx="39322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Обследование колодцев во время паводка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2554964" y="4791660"/>
            <a:ext cx="26495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2442142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924858"/>
            <a:ext cx="89289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«Радиационная гигиена»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- надзор за объектами, которые являются источниками ионизирующих излучений. Профилактика нарушений здоровья обусловленных лучевой патологией.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1376" y="1995686"/>
            <a:ext cx="89251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«Санитарно-гигиенические лабораторные исследования»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- проведение исследований, испытаний, измерений факторов окружающей среды (микроклимата, освещения, шума, вибрации, электро-магнитных полей, ионизирующего излучения, воды, воздуха, пищевых продуктов, почвы и т.д.), с целью оценки влияния этих факторов на здоровье населения.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87824" y="123478"/>
            <a:ext cx="3816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Область деятельности: Гигиена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6328" y="555526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Специальности:</a:t>
            </a:r>
          </a:p>
        </p:txBody>
      </p:sp>
      <p:pic>
        <p:nvPicPr>
          <p:cNvPr id="6" name="Picture 6" descr="C:\Users\Туркутюков_ВБ\Downloads\DSCN24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8371" y="3281318"/>
            <a:ext cx="2231753" cy="167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847336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Фотогалерея\фото на сайт для абитуриентов Один день из жизни врача гигиениста и эпидемиолога\Врач по радиационной гигиене при выполнении трудовых операций. Оценка исследований по радиационным показателя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11510"/>
            <a:ext cx="4368000" cy="32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3032" y="4203444"/>
            <a:ext cx="8784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Проведение </a:t>
            </a:r>
            <a:r>
              <a:rPr lang="ru-RU" dirty="0">
                <a:solidFill>
                  <a:srgbClr val="002060"/>
                </a:solidFill>
              </a:rPr>
              <a:t>исследований по радиационным </a:t>
            </a:r>
            <a:r>
              <a:rPr lang="ru-RU" dirty="0" smtClean="0">
                <a:solidFill>
                  <a:srgbClr val="002060"/>
                </a:solidFill>
              </a:rPr>
              <a:t>показателям.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051" name="Picture 3" descr="E:\Фотогалерея\фото на сайт для абитуриентов Один день из жизни врача гигиениста и эпидемиолога\На страже радиационной безопасности населен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0008" y="411510"/>
            <a:ext cx="4368000" cy="32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92343" y="3795886"/>
            <a:ext cx="3400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Врач по радиационной гигиене </a:t>
            </a:r>
          </a:p>
        </p:txBody>
      </p:sp>
    </p:spTree>
    <p:extLst>
      <p:ext uri="{BB962C8B-B14F-4D97-AF65-F5344CB8AC3E}">
        <p14:creationId xmlns:p14="http://schemas.microsoft.com/office/powerpoint/2010/main" xmlns="" val="31511986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9792" y="51470"/>
            <a:ext cx="4104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Область деятельности: Эпидемиология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5180" y="946925"/>
            <a:ext cx="89201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«Эпидемиология»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– осуществление контроля и надзора за объектами различных форм собственности, расчет, выявление закономерностей, построение прогноза распространения инфекционных и массовых неинфекционных заболеваний, выявление их источников и путей передачи. Профилактика распространения инфекционных и массовых неинфекционных заболеваний среди населения.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7208" y="2499742"/>
            <a:ext cx="89201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«Бактериология»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- проведение санитарно-бактериологических исследований объектов окружающей среды, биологического материала.  Изучение видов и свойств различных микроорганизмов, их влияние на окружающую среду и здоровье человека. 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6328" y="555526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Специальности: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6328" y="3507854"/>
            <a:ext cx="88990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«Вирусология»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– проведение лабораторных исследований по выделению вирусов из объектов окружающей среды и биологического материала, исследование природы и свойств вирусов, их влияния на человека.  </a:t>
            </a:r>
          </a:p>
        </p:txBody>
      </p:sp>
    </p:spTree>
    <p:extLst>
      <p:ext uri="{BB962C8B-B14F-4D97-AF65-F5344CB8AC3E}">
        <p14:creationId xmlns:p14="http://schemas.microsoft.com/office/powerpoint/2010/main" xmlns="" val="38470044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Фотогалерея\фото на сайт для абитуриентов Один день из жизни врача гигиениста и эпидемиолога\Врач-вирусолог при выполнении трудовых функций. Вирусологическое исследование биоматериала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2578"/>
            <a:ext cx="410163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2117" y="3435846"/>
            <a:ext cx="39604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Врач-вирусолог. </a:t>
            </a:r>
          </a:p>
          <a:p>
            <a:pPr algn="ctr"/>
            <a:r>
              <a:rPr lang="ru-RU" dirty="0">
                <a:solidFill>
                  <a:srgbClr val="002060"/>
                </a:solidFill>
              </a:rPr>
              <a:t>Вирусологическое исследование </a:t>
            </a:r>
            <a:r>
              <a:rPr lang="ru-RU" dirty="0" smtClean="0">
                <a:solidFill>
                  <a:srgbClr val="002060"/>
                </a:solidFill>
              </a:rPr>
              <a:t>биоматериала.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075" name="Picture 3" descr="E:\Фотогалерея\фото на сайт для абитуриентов Один день из жизни врача гигиениста и эпидемиолога\Трудовые будни врачей-бактериолого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42578"/>
            <a:ext cx="364840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96136" y="3435846"/>
            <a:ext cx="2038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Врач-бактериолог.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52196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3088" y="2211710"/>
            <a:ext cx="89289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«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Дезинфектология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»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-  деятельность, связанная с неспецифической профилактикой инфекционных и паразитарных болезней путем воздействия на патогенные биологические объекты и их переносчиков. Реализуется осуществлением стерилизации, дезинфекции, дезинсекции, дератизации.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3088" y="941648"/>
            <a:ext cx="89289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«Паразитология»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- проведение лабораторных исследований по выделению паразитов (простейших, гельминтов, членистоногих) из объектов окружающей среды и биологического материала, изучение болезней вызываемых паразитами, методов борьбы с ними, разработка профилактических мероприятий. 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699792" y="51470"/>
            <a:ext cx="4104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Область деятельности: Эпидемиология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6328" y="555526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Специальности:</a:t>
            </a:r>
          </a:p>
        </p:txBody>
      </p:sp>
    </p:spTree>
    <p:extLst>
      <p:ext uri="{BB962C8B-B14F-4D97-AF65-F5344CB8AC3E}">
        <p14:creationId xmlns:p14="http://schemas.microsoft.com/office/powerpoint/2010/main" xmlns="" val="21836741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Фотогалерея\фото на сайт для абитуриентов Один день из жизни врача гигиениста и эпидемиолога\Выезд на работу в очаг особо опасной инфекци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1510"/>
            <a:ext cx="4104456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3862377"/>
            <a:ext cx="407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Выезд на работу в очаг особо опасной инфекции</a:t>
            </a:r>
          </a:p>
        </p:txBody>
      </p:sp>
      <p:pic>
        <p:nvPicPr>
          <p:cNvPr id="4099" name="Picture 3" descr="E:\Фотогалерея\фото на сайт для абитуриентов Один день из жизни врача гигиениста и эпидемиолога\Проведение мероприятий по недопущению завоза и распространения новой коронавирусной инфекци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11510"/>
            <a:ext cx="4631354" cy="308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55976" y="386237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Проведение мероприятий по недопущению завоза и распространения новой </a:t>
            </a:r>
            <a:r>
              <a:rPr lang="ru-RU" dirty="0" err="1">
                <a:solidFill>
                  <a:srgbClr val="002060"/>
                </a:solidFill>
              </a:rPr>
              <a:t>коронавирусной</a:t>
            </a:r>
            <a:r>
              <a:rPr lang="ru-RU" dirty="0">
                <a:solidFill>
                  <a:srgbClr val="002060"/>
                </a:solidFill>
              </a:rPr>
              <a:t> инфекции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55978" y="3544018"/>
            <a:ext cx="2179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Врач </a:t>
            </a:r>
            <a:r>
              <a:rPr lang="ru-RU" b="1" dirty="0" smtClean="0"/>
              <a:t>- эпидемиолог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01002" y="3544018"/>
            <a:ext cx="4386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Врач </a:t>
            </a:r>
            <a:r>
              <a:rPr lang="ru-RU" b="1" dirty="0" smtClean="0"/>
              <a:t>– эпидемиолог и </a:t>
            </a:r>
            <a:r>
              <a:rPr lang="ru-RU" b="1" dirty="0" err="1" smtClean="0"/>
              <a:t>дезинфектолог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34213583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31590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«Социальная гигиена и организация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госсанэпислужбы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»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-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организация деятельности учреждения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Роспотребнадзора.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6328" y="1851670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"Организация здравоохранения и общественное здоровье»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- организация деятельности учреждения здравоохранения.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6328" y="555526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Специальности: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47664" y="70172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Область деятельности: управление общественным здоровьем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2643758"/>
            <a:ext cx="7200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Должности: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ru-RU" dirty="0">
                <a:solidFill>
                  <a:schemeClr val="accent1"/>
                </a:solidFill>
              </a:rPr>
              <a:t>главный врач медицинской организации; </a:t>
            </a:r>
            <a:endParaRPr lang="ru-RU" dirty="0" smtClean="0">
              <a:solidFill>
                <a:schemeClr val="accent1"/>
              </a:solidFill>
            </a:endParaRPr>
          </a:p>
          <a:p>
            <a:pPr marL="285750" indent="-285750">
              <a:buFont typeface="Courier New" pitchFamily="49" charset="0"/>
              <a:buChar char="o"/>
            </a:pPr>
            <a:r>
              <a:rPr lang="ru-RU" dirty="0" smtClean="0">
                <a:solidFill>
                  <a:schemeClr val="accent1"/>
                </a:solidFill>
              </a:rPr>
              <a:t>заместитель </a:t>
            </a:r>
            <a:r>
              <a:rPr lang="ru-RU" dirty="0">
                <a:solidFill>
                  <a:schemeClr val="accent1"/>
                </a:solidFill>
              </a:rPr>
              <a:t>руководителя; </a:t>
            </a:r>
            <a:endParaRPr lang="ru-RU" dirty="0" smtClean="0">
              <a:solidFill>
                <a:schemeClr val="accent1"/>
              </a:solidFill>
            </a:endParaRPr>
          </a:p>
          <a:p>
            <a:pPr marL="285750" indent="-285750">
              <a:buFont typeface="Courier New" pitchFamily="49" charset="0"/>
              <a:buChar char="o"/>
            </a:pPr>
            <a:r>
              <a:rPr lang="ru-RU" dirty="0" smtClean="0">
                <a:solidFill>
                  <a:schemeClr val="accent1"/>
                </a:solidFill>
              </a:rPr>
              <a:t>заведующий </a:t>
            </a:r>
            <a:r>
              <a:rPr lang="ru-RU" dirty="0">
                <a:solidFill>
                  <a:schemeClr val="accent1"/>
                </a:solidFill>
              </a:rPr>
              <a:t>структурным подразделением;  </a:t>
            </a:r>
            <a:endParaRPr lang="ru-RU" dirty="0" smtClean="0">
              <a:solidFill>
                <a:schemeClr val="accent1"/>
              </a:solidFill>
            </a:endParaRPr>
          </a:p>
          <a:p>
            <a:pPr marL="285750" indent="-285750">
              <a:buFont typeface="Courier New" pitchFamily="49" charset="0"/>
              <a:buChar char="o"/>
            </a:pPr>
            <a:r>
              <a:rPr lang="ru-RU" dirty="0" smtClean="0">
                <a:solidFill>
                  <a:schemeClr val="accent1"/>
                </a:solidFill>
              </a:rPr>
              <a:t>врач-статистик</a:t>
            </a:r>
            <a:r>
              <a:rPr lang="ru-RU" dirty="0">
                <a:solidFill>
                  <a:schemeClr val="accent1"/>
                </a:solidFill>
              </a:rPr>
              <a:t>; </a:t>
            </a:r>
            <a:endParaRPr lang="ru-RU" dirty="0" smtClean="0">
              <a:solidFill>
                <a:schemeClr val="accent1"/>
              </a:solidFill>
            </a:endParaRPr>
          </a:p>
          <a:p>
            <a:pPr marL="285750" indent="-285750">
              <a:buFont typeface="Courier New" pitchFamily="49" charset="0"/>
              <a:buChar char="o"/>
            </a:pPr>
            <a:r>
              <a:rPr lang="ru-RU" dirty="0" smtClean="0">
                <a:solidFill>
                  <a:schemeClr val="accent1"/>
                </a:solidFill>
              </a:rPr>
              <a:t>врач-методист</a:t>
            </a:r>
            <a:r>
              <a:rPr lang="ru-RU" dirty="0">
                <a:solidFill>
                  <a:schemeClr val="accent1"/>
                </a:solidFill>
              </a:rPr>
              <a:t>.</a:t>
            </a:r>
          </a:p>
        </p:txBody>
      </p:sp>
      <p:pic>
        <p:nvPicPr>
          <p:cNvPr id="10242" name="Picture 2" descr="C:\Users\Туркутюков_ВБ\Downloads\DSCN08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610228"/>
            <a:ext cx="3239290" cy="242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819277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51521" y="198447"/>
            <a:ext cx="8640960" cy="1050827"/>
          </a:xfrm>
          <a:prstGeom prst="rect">
            <a:avLst/>
          </a:prstGeom>
        </p:spPr>
        <p:txBody>
          <a:bodyPr vert="horz" lIns="36000" tIns="36000" rIns="36000" bIns="36000" rtlCol="0" anchor="ctr">
            <a:normAutofit fontScale="77500" lnSpcReduction="20000"/>
          </a:bodyPr>
          <a:lstStyle>
            <a:defPPr>
              <a:defRPr lang="ru-RU"/>
            </a:defPPr>
            <a:lvl1pPr algn="ctr">
              <a:lnSpc>
                <a:spcPct val="75000"/>
              </a:lnSpc>
              <a:spcBef>
                <a:spcPct val="0"/>
              </a:spcBef>
              <a:defRPr sz="2800" b="1" spc="-150"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dirty="0"/>
              <a:t>Профессиональная деятельность: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проверка </a:t>
            </a:r>
            <a:r>
              <a:rPr lang="ru-RU" dirty="0"/>
              <a:t>юридических лиц и индивидуальных предпринимателей </a:t>
            </a:r>
          </a:p>
          <a:p>
            <a:pPr>
              <a:lnSpc>
                <a:spcPct val="90000"/>
              </a:lnSpc>
            </a:pPr>
            <a:r>
              <a:rPr lang="ru-RU" dirty="0"/>
              <a:t>на предмет обеспечения санитарно-эпидемиологического благополучия населения</a:t>
            </a:r>
          </a:p>
        </p:txBody>
      </p:sp>
      <p:pic>
        <p:nvPicPr>
          <p:cNvPr id="2052" name="Picture 4" descr="Роспотребнадзор предложил отказаться от плановых проверок бизнеса — РБ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134" y="2316021"/>
            <a:ext cx="3050838" cy="17160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Что проверяет роспотребнадзор. проверка роспотребнадзором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781276"/>
            <a:ext cx="1901975" cy="12202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Есть ли случаи заражения коронавирусом в детских садах Челябинска 18 мая  2020 г | 74.ru - новости Челябинс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577" y="2512130"/>
            <a:ext cx="2016224" cy="12383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Роспотребнадзор отменил обязательные справки после пропуска одного дня в  детсаду и школе - PenzaNew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261914"/>
            <a:ext cx="1824344" cy="11658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С ребенком в немецкой больнице во время коронавируса | Культура и стиль  жизни в Германии и Европе | DW | 03.09.20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49275"/>
            <a:ext cx="1901975" cy="11658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Открытие салона красоты: разбор частых ошибок предпринимателей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872" y="3781277"/>
            <a:ext cx="1869504" cy="12202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В РТ первые предприятия привили больше 60% штата. Этого требовал  Роспотребнадзор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74" y="2437786"/>
            <a:ext cx="2160240" cy="12383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Роспотребнадзор Подмосковья дал рекомендации как правильно ходить в баню -  новости Подмосковья | Атмосфера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330" y="1261914"/>
            <a:ext cx="2048790" cy="11658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Новый график проверок Роспотребнадзора на 2021 год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419"/>
          <a:stretch/>
        </p:blipFill>
        <p:spPr bwMode="auto">
          <a:xfrm>
            <a:off x="3603331" y="3781277"/>
            <a:ext cx="2048790" cy="12202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755606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Иллюстраци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014" y="958788"/>
            <a:ext cx="1960754" cy="13969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В преддверии Крещения Роспотребнадзор по Тульской области проверил места  купания: вода в норме - KP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В преддверии Крещения Роспотребнадзор по Тульской области проверил места  купания: вода в норме - KP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В преддверии Крещения Роспотребнадзор по Тульской области проверил места  купания: вода в норме - KP.Ru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В преддверии Крещения Роспотребнадзор по Тульской области проверил места  купания: вода в норме - KP.Ru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38" name="Picture 18" descr="Инструкция по отбору проб вод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425" y="958789"/>
            <a:ext cx="2110890" cy="13969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20" descr="Роспотребнадзор провел проверку после отравления детей в Елабужском районе  — Реальное время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42" name="Picture 22" descr="Исследования воды бассейн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870" y="2370090"/>
            <a:ext cx="3003052" cy="13276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24" descr="В Приморском крае продолжаются мероприятия по ликвидации последствий  наводнения.[ФОТО] - RSS - Официальный сайт Роспотребнадзора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26" descr="В Приморском крае продолжаются мероприятия по ликвидации последствий  наводнения.[ФОТО] - RSS - Официальный сайт Роспотребнадзора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47" name="Picture 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308" y="2194649"/>
            <a:ext cx="2938862" cy="1889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51" name="Picture 31" descr="http://rsn-chel.ru/wp-content/uploads/2020/08/img_0038-300x2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521" y="3738588"/>
            <a:ext cx="1770151" cy="12706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3" name="Picture 33" descr="В связи с задымленностью городов в Югре Роспотребнадзор проверил состояние  атмосферного воздуха | Региональный информационный центр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425" y="3738588"/>
            <a:ext cx="2110890" cy="12766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35" descr="Химический анализ воздуха рабочей зоны. Методы анализа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37" descr="Химический анализ воздуха рабочей зоны. Методы анализа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58" name="Picture 3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014" y="3720688"/>
            <a:ext cx="1960754" cy="1294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59" name="Picture 3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09006"/>
            <a:ext cx="2264656" cy="1288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60338"/>
            <a:ext cx="8640960" cy="783636"/>
          </a:xfrm>
          <a:prstGeom prst="rect">
            <a:avLst/>
          </a:prstGeom>
        </p:spPr>
        <p:txBody>
          <a:bodyPr vert="horz" lIns="36000" tIns="36000" rIns="36000" bIns="36000" rtlCol="0" anchor="ctr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b="1" spc="-150" dirty="0" smtClean="0">
                <a:latin typeface="+mj-lt"/>
                <a:ea typeface="+mj-ea"/>
                <a:cs typeface="+mj-cs"/>
              </a:rPr>
              <a:t>Профессиональная деятельность: </a:t>
            </a:r>
            <a:br>
              <a:rPr lang="ru-RU" sz="2800" b="1" spc="-150" dirty="0" smtClean="0">
                <a:latin typeface="+mj-lt"/>
                <a:ea typeface="+mj-ea"/>
                <a:cs typeface="+mj-cs"/>
              </a:rPr>
            </a:br>
            <a:r>
              <a:rPr lang="ru-RU" sz="2800" b="1" spc="-150" dirty="0" smtClean="0">
                <a:latin typeface="+mj-lt"/>
                <a:ea typeface="+mj-ea"/>
                <a:cs typeface="+mj-cs"/>
              </a:rPr>
              <a:t>отбор </a:t>
            </a:r>
            <a:r>
              <a:rPr lang="ru-RU" sz="2800" b="1" spc="-150" dirty="0">
                <a:latin typeface="+mj-lt"/>
                <a:ea typeface="+mj-ea"/>
                <a:cs typeface="+mj-cs"/>
              </a:rPr>
              <a:t>проб объектов окружающей среды</a:t>
            </a:r>
          </a:p>
        </p:txBody>
      </p:sp>
      <p:pic>
        <p:nvPicPr>
          <p:cNvPr id="5134" name="Picture 14" descr="Требования к отбору проб воды. ГОСТ и общие требования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325" y="943974"/>
            <a:ext cx="2100544" cy="14117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544833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8" name="Picture 26" descr="Коронавирус в Новосибирске: сводка на 1 сентября — РБ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631" y="192033"/>
            <a:ext cx="3030032" cy="19663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www.m24.ru/b/d/nBkSUhL2hFMnn8e1Ib6BrNOp2Z398Jii1ifFh_fH_nKUPXuaDyXTjHou4MVO6BCVoZKf9GqVe5Q_CPawk214LyWK9G1N5ho=sLBZC327QbJY8-aTacAA6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307"/>
          <a:stretch/>
        </p:blipFill>
        <p:spPr bwMode="auto">
          <a:xfrm>
            <a:off x="1043608" y="3219822"/>
            <a:ext cx="2779150" cy="17524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История эпидемий и пандемий | Кармолис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18" y="1561769"/>
            <a:ext cx="2349536" cy="17504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Лихорадка Эбол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488" y="3216067"/>
            <a:ext cx="2936531" cy="17524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«Предшественники» коронавируса: самые страшные эпидемии и пандемии в истории человечеств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9" y="1667619"/>
            <a:ext cx="2532225" cy="18447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2771800" y="2283635"/>
            <a:ext cx="3382539" cy="923330"/>
          </a:xfrm>
          <a:prstGeom prst="rect">
            <a:avLst/>
          </a:prstGeom>
        </p:spPr>
        <p:txBody>
          <a:bodyPr wrap="square" lIns="72000" rIns="3600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«Будущее принадлежит медицине предупредительной» </a:t>
            </a:r>
          </a:p>
          <a:p>
            <a:pPr algn="r"/>
            <a:r>
              <a:rPr lang="ru-RU" dirty="0" smtClean="0">
                <a:solidFill>
                  <a:srgbClr val="002060"/>
                </a:solidFill>
              </a:rPr>
              <a:t>Н.И. Пирогов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092" name="Picture 20" descr="7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066" y="192033"/>
            <a:ext cx="2592288" cy="19586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228380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Вредные вещества и их отрицательное влия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173387"/>
            <a:ext cx="2550916" cy="14595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Особо опасные инфекции: какие были зарегистрированы в Казахстане в 2019 году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60" y="1173387"/>
            <a:ext cx="2449568" cy="13943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Инфекционная безопасность - Алмазден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860" y="1173387"/>
            <a:ext cx="2215584" cy="14595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Россия выделит ВОЗ до миллиона долларов на борьбу с коронавирусом - РИА  Новости, 06.04.20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953" y="3580584"/>
            <a:ext cx="2534139" cy="14370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Незваные гости: что Роспотребнадзор нашел в продуктах &quot;пасхального набора&quot;  - РИА Новости, 23.04.201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428" y="3678972"/>
            <a:ext cx="2376264" cy="13386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ФБУЗ «Центр гигиены и эпидемиологии в городе Москве» - проект ЛОИП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510" y="2043774"/>
            <a:ext cx="1212955" cy="17723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Заказать анализ воздуха | Центр гигиены и эпидемиологи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60" y="3678972"/>
            <a:ext cx="2370608" cy="13386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Заключение ФБУЗ «Центр гигиены и эпидемиологии». Акт ФБУЗ с «ЭКОТЭК» Москва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67742"/>
            <a:ext cx="1810525" cy="11315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АИДТ, детские игрушки, научно-исследовательская работа, устойчивое развитие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380" y="2349108"/>
            <a:ext cx="3994360" cy="15811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1520" y="123478"/>
            <a:ext cx="8637945" cy="938021"/>
          </a:xfrm>
          <a:prstGeom prst="rect">
            <a:avLst/>
          </a:prstGeom>
        </p:spPr>
        <p:txBody>
          <a:bodyPr vert="horz" lIns="36000" tIns="36000" rIns="36000" bIns="36000" rtlCol="0" anchor="ctr">
            <a:normAutofit fontScale="92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b="1" spc="-150" dirty="0" smtClean="0">
                <a:latin typeface="+mj-lt"/>
                <a:ea typeface="+mj-ea"/>
                <a:cs typeface="+mj-cs"/>
              </a:rPr>
              <a:t>Профессиональная деятельность: </a:t>
            </a:r>
            <a:br>
              <a:rPr lang="ru-RU" sz="2800" b="1" spc="-150" dirty="0" smtClean="0">
                <a:latin typeface="+mj-lt"/>
                <a:ea typeface="+mj-ea"/>
                <a:cs typeface="+mj-cs"/>
              </a:rPr>
            </a:br>
            <a:r>
              <a:rPr lang="ru-RU" sz="2800" b="1" spc="-150" dirty="0" smtClean="0">
                <a:latin typeface="+mj-lt"/>
                <a:ea typeface="+mj-ea"/>
                <a:cs typeface="+mj-cs"/>
              </a:rPr>
              <a:t>проведение </a:t>
            </a:r>
            <a:r>
              <a:rPr lang="ru-RU" sz="2800" b="1" spc="-150" dirty="0">
                <a:latin typeface="+mj-lt"/>
                <a:ea typeface="+mj-ea"/>
                <a:cs typeface="+mj-cs"/>
              </a:rPr>
              <a:t>измерений, исследований, </a:t>
            </a:r>
            <a:r>
              <a:rPr lang="ru-RU" sz="2800" b="1" spc="-150" dirty="0" smtClean="0">
                <a:latin typeface="+mj-lt"/>
                <a:ea typeface="+mj-ea"/>
                <a:cs typeface="+mj-cs"/>
              </a:rPr>
              <a:t/>
            </a:r>
            <a:br>
              <a:rPr lang="ru-RU" sz="2800" b="1" spc="-150" dirty="0" smtClean="0">
                <a:latin typeface="+mj-lt"/>
                <a:ea typeface="+mj-ea"/>
                <a:cs typeface="+mj-cs"/>
              </a:rPr>
            </a:br>
            <a:r>
              <a:rPr lang="ru-RU" sz="2800" b="1" spc="-150" dirty="0" smtClean="0">
                <a:latin typeface="+mj-lt"/>
                <a:ea typeface="+mj-ea"/>
                <a:cs typeface="+mj-cs"/>
              </a:rPr>
              <a:t>испытаний </a:t>
            </a:r>
            <a:r>
              <a:rPr lang="ru-RU" sz="2800" b="1" spc="-150" dirty="0">
                <a:latin typeface="+mj-lt"/>
                <a:ea typeface="+mj-ea"/>
                <a:cs typeface="+mj-cs"/>
              </a:rPr>
              <a:t>объектов окружающей среды </a:t>
            </a:r>
          </a:p>
        </p:txBody>
      </p:sp>
    </p:spTree>
    <p:extLst>
      <p:ext uri="{BB962C8B-B14F-4D97-AF65-F5344CB8AC3E}">
        <p14:creationId xmlns="" xmlns:p14="http://schemas.microsoft.com/office/powerpoint/2010/main" val="21592249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1" name="Picture 13" descr="Роспотребнадзор оснастил тепловизорами пункты на границе с Крымом и  аэропорт Симферополь | Крыминфор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211710"/>
            <a:ext cx="2253862" cy="14401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5103" y="160338"/>
            <a:ext cx="8613326" cy="864444"/>
          </a:xfrm>
          <a:prstGeom prst="rect">
            <a:avLst/>
          </a:prstGeom>
        </p:spPr>
        <p:txBody>
          <a:bodyPr vert="horz" lIns="36000" tIns="36000" rIns="36000" bIns="36000" rtlCol="0" anchor="ctr">
            <a:normAutofit fontScale="85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b="1" spc="-150" dirty="0" smtClean="0">
                <a:latin typeface="+mj-lt"/>
                <a:ea typeface="+mj-ea"/>
                <a:cs typeface="+mj-cs"/>
              </a:rPr>
              <a:t>Профессиональная деятельность: 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b="1" spc="-150" dirty="0" smtClean="0">
                <a:latin typeface="+mj-lt"/>
                <a:ea typeface="+mj-ea"/>
                <a:cs typeface="+mj-cs"/>
              </a:rPr>
              <a:t>надзор </a:t>
            </a:r>
            <a:r>
              <a:rPr lang="ru-RU" sz="2800" b="1" spc="-150" dirty="0">
                <a:latin typeface="+mj-lt"/>
                <a:ea typeface="+mj-ea"/>
                <a:cs typeface="+mj-cs"/>
              </a:rPr>
              <a:t>в пунктах пропуска через государственную границу </a:t>
            </a:r>
            <a:r>
              <a:rPr lang="ru-RU" sz="2800" b="1" spc="-150" dirty="0" smtClean="0">
                <a:latin typeface="+mj-lt"/>
                <a:ea typeface="+mj-ea"/>
                <a:cs typeface="+mj-cs"/>
              </a:rPr>
              <a:t>Российской Федерации</a:t>
            </a:r>
            <a:endParaRPr lang="ru-RU" sz="2800" b="1" spc="-15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AutoShape 2" descr="Пункты пропуска через государственную границу Российской Федерации  находятся под усиленным контролем Роспотребнадзора Дагестана -  Эпидемиологический надзор - Официальный сайт Роспотребнадзор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638" y="1024782"/>
            <a:ext cx="2523525" cy="1601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 descr="Санитарно-карантинный контрол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774" y="3137688"/>
            <a:ext cx="2507389" cy="17378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39.rospotrebnadzor.ru/sites/default/files/pictures/img_e81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435846"/>
            <a:ext cx="2232248" cy="14396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Роспотребнадзор усилил контроль на границе России из-за нового коронавируса  - НОВОСТИ - Официальный сайт Роспотребнадзор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838" y="2211710"/>
            <a:ext cx="2380591" cy="14401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39.rospotrebnadzor.ru/sites/default/files/pictures/img_e816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043125"/>
            <a:ext cx="2752438" cy="20643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Итоги санитарно-карантинного контроля на территории Калининградской области  за 6 месяцев 2021 года | Управление Роспотребнадзора по Калининградской  област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042355"/>
            <a:ext cx="2304256" cy="16014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547879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74891" y="175089"/>
            <a:ext cx="7197510" cy="596461"/>
          </a:xfrm>
          <a:prstGeom prst="rect">
            <a:avLst/>
          </a:prstGeom>
        </p:spPr>
        <p:txBody>
          <a:bodyPr vert="horz" lIns="36000" tIns="36000" rIns="36000" bIns="36000" rtlCol="0" anchor="ctr">
            <a:norm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defRPr sz="2800" b="1" spc="-150"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Профессиональная деятельность</a:t>
            </a:r>
          </a:p>
        </p:txBody>
      </p:sp>
      <p:pic>
        <p:nvPicPr>
          <p:cNvPr id="6" name="Picture 4" descr="Роспотребнадзор правит закон о защите прав потребителей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40" y="2441496"/>
            <a:ext cx="1870224" cy="13111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План мероприяти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12" y="987574"/>
            <a:ext cx="1896852" cy="12529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Московская санитарная служба | Вызов СЭС Москвы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79" y="2441497"/>
            <a:ext cx="1796814" cy="13111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2" descr="ТОП-5 ведущих компаний в сфере дезинфекции, дезинсекции и дератизации | в  Здравоохранении Росс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55" name="Picture 15" descr="Дезинфекция от коронавируса в Екатеринбурге | СЭС Служба Дезинфекции  Екатеринбург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79" y="987574"/>
            <a:ext cx="1796813" cy="12529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Роспотребнадзор сообщил о новом вирусе, способном заражать людей — РБК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02" y="987574"/>
            <a:ext cx="2025310" cy="12529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Коронавирус: в России - более 17,7 тысячи новых случаев COVID-19 |  Коронавирус нового типа SARS-CoV-2 и пандемия COVID-19 | DW | 27.01.202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160" y="987574"/>
            <a:ext cx="2054080" cy="12529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Федеральное бюджетное учреждение науки Государственный научный центр  вирусологии и биотехнологии Вектор Роспотребнадзора, НИИ, 19, территория  Научно-Производственная Зона, рабочий посёлок Кольцово, Россия — Яндекс  Карты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02" y="2435818"/>
            <a:ext cx="2030450" cy="13168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Федеральное бюджетное учреждение науки Государственный научный центр  вирусологии и биотехнологии Вектор Роспотребнадзора, НИИ, 19, территория  Научно-Производственная Зона, рабочий посёлок Кольцово, Россия — Яндекс  Карты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338" y="2441497"/>
            <a:ext cx="2024902" cy="13111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352140" y="3896704"/>
            <a:ext cx="1870224" cy="69126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1700" b="1" spc="-150" dirty="0">
                <a:latin typeface="+mj-lt"/>
                <a:ea typeface="+mj-ea"/>
                <a:cs typeface="+mj-cs"/>
              </a:rPr>
              <a:t>Защита </a:t>
            </a:r>
            <a:br>
              <a:rPr lang="ru-RU" sz="1700" b="1" spc="-150" dirty="0">
                <a:latin typeface="+mj-lt"/>
                <a:ea typeface="+mj-ea"/>
                <a:cs typeface="+mj-cs"/>
              </a:rPr>
            </a:br>
            <a:r>
              <a:rPr lang="ru-RU" sz="1700" b="1" spc="-150" dirty="0">
                <a:latin typeface="+mj-lt"/>
                <a:ea typeface="+mj-ea"/>
                <a:cs typeface="+mj-cs"/>
              </a:rPr>
              <a:t>прав потребителей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092278" y="3896704"/>
            <a:ext cx="1796815" cy="59093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1700" b="1" spc="-150" dirty="0">
                <a:latin typeface="+mj-lt"/>
                <a:ea typeface="+mj-ea"/>
                <a:cs typeface="+mj-cs"/>
              </a:rPr>
              <a:t>Дезинфекционная деятельность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529602" y="3987825"/>
            <a:ext cx="2338541" cy="34163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1700" b="1" spc="-150" dirty="0">
                <a:latin typeface="+mj-lt"/>
                <a:ea typeface="+mj-ea"/>
                <a:cs typeface="+mj-cs"/>
              </a:rPr>
              <a:t>Научная работа</a:t>
            </a:r>
          </a:p>
        </p:txBody>
      </p:sp>
    </p:spTree>
    <p:extLst>
      <p:ext uri="{BB962C8B-B14F-4D97-AF65-F5344CB8AC3E}">
        <p14:creationId xmlns="" xmlns:p14="http://schemas.microsoft.com/office/powerpoint/2010/main" val="5336161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915566"/>
            <a:ext cx="4536504" cy="2273306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pPr marL="177800" indent="-177800">
              <a:lnSpc>
                <a:spcPct val="8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Подготовка по специальности в нашем </a:t>
            </a:r>
            <a:r>
              <a:rPr lang="ru-RU" sz="1600" dirty="0" smtClean="0">
                <a:solidFill>
                  <a:srgbClr val="002060"/>
                </a:solidFill>
              </a:rPr>
              <a:t>университете </a:t>
            </a:r>
            <a:r>
              <a:rPr lang="ru-RU" sz="1600" dirty="0">
                <a:solidFill>
                  <a:srgbClr val="002060"/>
                </a:solidFill>
              </a:rPr>
              <a:t>началась в 1966 году</a:t>
            </a:r>
            <a:r>
              <a:rPr lang="ru-RU" sz="1600" dirty="0" smtClean="0">
                <a:solidFill>
                  <a:srgbClr val="002060"/>
                </a:solidFill>
              </a:rPr>
              <a:t>. </a:t>
            </a:r>
          </a:p>
          <a:p>
            <a:pPr marL="177800" indent="-177800">
              <a:lnSpc>
                <a:spcPct val="8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2060"/>
                </a:solidFill>
              </a:rPr>
              <a:t>Первый </a:t>
            </a:r>
            <a:r>
              <a:rPr lang="ru-RU" sz="1600" dirty="0">
                <a:solidFill>
                  <a:srgbClr val="002060"/>
                </a:solidFill>
              </a:rPr>
              <a:t>выпуск </a:t>
            </a:r>
            <a:r>
              <a:rPr lang="ru-RU" sz="1600" dirty="0" smtClean="0">
                <a:solidFill>
                  <a:srgbClr val="002060"/>
                </a:solidFill>
              </a:rPr>
              <a:t>состоялся в 1972 году. </a:t>
            </a:r>
          </a:p>
          <a:p>
            <a:pPr marL="177800" indent="-177800">
              <a:lnSpc>
                <a:spcPct val="8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В 2021-2022 учебном году факультету исполнилось 56 лет</a:t>
            </a:r>
          </a:p>
          <a:p>
            <a:pPr marL="177800" indent="-177800">
              <a:lnSpc>
                <a:spcPct val="8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2060"/>
                </a:solidFill>
              </a:rPr>
              <a:t>За весь период деятельности факультет </a:t>
            </a:r>
            <a:br>
              <a:rPr lang="ru-RU" sz="1600" dirty="0" smtClean="0">
                <a:solidFill>
                  <a:srgbClr val="002060"/>
                </a:solidFill>
              </a:rPr>
            </a:br>
            <a:r>
              <a:rPr lang="ru-RU" sz="1600" dirty="0" smtClean="0">
                <a:solidFill>
                  <a:srgbClr val="002060"/>
                </a:solidFill>
              </a:rPr>
              <a:t>выпустил более 6000 специалистов, которые находятся на страже санитарно-эпидемиологического благополучия во всех регионах и областях Российской Федерации. </a:t>
            </a:r>
          </a:p>
        </p:txBody>
      </p:sp>
      <p:sp>
        <p:nvSpPr>
          <p:cNvPr id="2" name="Заголовок 1"/>
          <p:cNvSpPr txBox="1">
            <a:spLocks/>
          </p:cNvSpPr>
          <p:nvPr/>
        </p:nvSpPr>
        <p:spPr>
          <a:xfrm>
            <a:off x="251520" y="195486"/>
            <a:ext cx="8640960" cy="648072"/>
          </a:xfrm>
          <a:prstGeom prst="rect">
            <a:avLst/>
          </a:prstGeom>
        </p:spPr>
        <p:txBody>
          <a:bodyPr vert="horz" lIns="36000" tIns="36000" rIns="36000" bIns="36000" rtlCol="0" anchor="ctr">
            <a:normAutofit fontScale="92500" lnSpcReduction="20000"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defRPr sz="2800" b="1" spc="-150"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Тихоокеанский государственный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медицинский </a:t>
            </a:r>
            <a:r>
              <a:rPr lang="ru-RU" dirty="0"/>
              <a:t>университет</a:t>
            </a:r>
          </a:p>
        </p:txBody>
      </p:sp>
      <p:pic>
        <p:nvPicPr>
          <p:cNvPr id="1026" name="Picture 2" descr="Валентин Шуматов: У ТГМУ - особый статус - Владмедицина.р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579862"/>
            <a:ext cx="1879776" cy="12587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Подразделения ТГМУ: филиалы, факультеты, кафедры, институт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828" y="3579862"/>
            <a:ext cx="1879776" cy="12587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5616" y="4815030"/>
            <a:ext cx="15443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</a:rPr>
              <a:t>Учебный корпус №1</a:t>
            </a:r>
            <a:endParaRPr lang="ru-RU" sz="12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4815030"/>
            <a:ext cx="15443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</a:rPr>
              <a:t>Учебный корпус №2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99992" y="916634"/>
            <a:ext cx="4248472" cy="2165584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pPr marL="177800" indent="-177800">
              <a:lnSpc>
                <a:spcPct val="85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2060"/>
                </a:solidFill>
              </a:rPr>
              <a:t>С </a:t>
            </a:r>
            <a:r>
              <a:rPr lang="ru-RU" sz="1600" dirty="0">
                <a:solidFill>
                  <a:srgbClr val="002060"/>
                </a:solidFill>
              </a:rPr>
              <a:t>2015 </a:t>
            </a:r>
            <a:r>
              <a:rPr lang="ru-RU" sz="1600" dirty="0" smtClean="0">
                <a:solidFill>
                  <a:srgbClr val="002060"/>
                </a:solidFill>
              </a:rPr>
              <a:t>года </a:t>
            </a:r>
            <a:r>
              <a:rPr lang="ru-RU" sz="1600" dirty="0">
                <a:solidFill>
                  <a:srgbClr val="002060"/>
                </a:solidFill>
              </a:rPr>
              <a:t>Тихоокеанский государственный медицинский университет </a:t>
            </a:r>
            <a:r>
              <a:rPr lang="ru-RU" sz="1600" dirty="0" smtClean="0">
                <a:solidFill>
                  <a:srgbClr val="002060"/>
                </a:solidFill>
              </a:rPr>
              <a:t>является координатором </a:t>
            </a:r>
            <a:r>
              <a:rPr lang="ru-RU" sz="1600" dirty="0">
                <a:solidFill>
                  <a:srgbClr val="002060"/>
                </a:solidFill>
              </a:rPr>
              <a:t>научно-образовательного медицинского кластера «Восточный», в который входят Дальневосточный и Иркутский медицинские университеты, Амурская и Читинская медицинские академии и два института медицинского дополнительного образования – </a:t>
            </a:r>
            <a:br>
              <a:rPr lang="ru-RU" sz="1600" dirty="0">
                <a:solidFill>
                  <a:srgbClr val="002060"/>
                </a:solidFill>
              </a:rPr>
            </a:br>
            <a:r>
              <a:rPr lang="ru-RU" sz="1600" dirty="0">
                <a:solidFill>
                  <a:srgbClr val="002060"/>
                </a:solidFill>
              </a:rPr>
              <a:t>в Хабаровске и Иркутске</a:t>
            </a:r>
          </a:p>
        </p:txBody>
      </p:sp>
      <p:pic>
        <p:nvPicPr>
          <p:cNvPr id="16" name="Picture 4" descr="Общаги Тгму | Развлечение студентов медиков Сборы на лавках и в общаге.Игра  в мафию и прочее. | ВКонтакт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416" y="3588656"/>
            <a:ext cx="1249984" cy="12499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ФГБОУ ВО ТГМУ Минздрава России, учебный корпус № 6, ВУЗ, просп. Острякова,  2Б, Владивосток, Россия — Яндекс Карты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79862"/>
            <a:ext cx="1800200" cy="12587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5203989" y="4815030"/>
            <a:ext cx="15443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</a:rPr>
              <a:t>Учебный корпус №6</a:t>
            </a:r>
            <a:endParaRPr lang="ru-RU" sz="1200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7088076" y="4815030"/>
            <a:ext cx="9858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</a:rPr>
              <a:t>Общежития</a:t>
            </a:r>
            <a:endParaRPr lang="ru-RU" sz="12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691680" y="3231971"/>
            <a:ext cx="5688632" cy="32778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000" b="1" spc="-150" dirty="0">
                <a:latin typeface="+mj-lt"/>
                <a:ea typeface="+mj-ea"/>
                <a:cs typeface="+mj-cs"/>
              </a:rPr>
              <a:t>Мы гордимся своими выпускниками!</a:t>
            </a:r>
          </a:p>
        </p:txBody>
      </p:sp>
    </p:spTree>
    <p:extLst>
      <p:ext uri="{BB962C8B-B14F-4D97-AF65-F5344CB8AC3E}">
        <p14:creationId xmlns="" xmlns:p14="http://schemas.microsoft.com/office/powerpoint/2010/main" val="13285384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5" name="Рисунок 5" descr="rospotrebnadz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470"/>
            <a:ext cx="1266825" cy="129540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259632" y="411510"/>
            <a:ext cx="6137129" cy="64633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4F4F4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Уважаемые абитуриенты!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987574"/>
            <a:ext cx="88924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                    Управление Роспотребнадзора по Приморскому краю предлагает вам заключить договор о целевом обучении в ФГБОУ ВО «Тихоокеанский государственный медицинский университет» Минздрава России по специальности «Медико-профилактическое дело» в рамках квоты приема на целевое обучение в 2025 году.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     Договор о целевом обучении заключается с абитуриентами, сдавшими ЕГЭ                       по химии, биологии, русскому языку на баллы, превышающие минимальное количество баллов для данной специальности.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    Во время обучения выплачивается стипендия.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    После окончания обучения между выпускником и Управлением Роспотребнадзора по Приморскому краю заключается срочный служебный контракт, предусматривающий обязанность прохождения государственной гражданской службы в Управлении.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/>
              <a:t>Контактные лица: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/>
              <a:t>главный специалист-эксперт </a:t>
            </a:r>
            <a:r>
              <a:rPr lang="ru-RU" dirty="0" err="1" smtClean="0"/>
              <a:t>Павлюк</a:t>
            </a:r>
            <a:r>
              <a:rPr lang="ru-RU" dirty="0" smtClean="0"/>
              <a:t> Анастасия Владимировна, тел. 8(423)244-20-41, главный специалист-эксперт  Кривцова Алёна Геннадьевна тел. 8(423)244-28-18.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mblema_81"/>
          <p:cNvPicPr>
            <a:picLocks noChangeAspect="1" noChangeArrowheads="1"/>
          </p:cNvPicPr>
          <p:nvPr/>
        </p:nvPicPr>
        <p:blipFill>
          <a:blip r:embed="rId2" cstate="print">
            <a:lum bright="1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219822"/>
            <a:ext cx="1390650" cy="1439862"/>
          </a:xfrm>
          <a:prstGeom prst="rect">
            <a:avLst/>
          </a:prstGeom>
          <a:noFill/>
          <a:ln>
            <a:noFill/>
          </a:ln>
          <a:effectLst>
            <a:outerShdw dist="107763" dir="81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4018" y="16386"/>
            <a:ext cx="8784976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                ФБУЗ </a:t>
            </a:r>
            <a:r>
              <a:rPr lang="ru-RU" b="1" dirty="0"/>
              <a:t>«Центр гигиены и </a:t>
            </a:r>
            <a:r>
              <a:rPr lang="ru-RU" b="1" dirty="0" smtClean="0"/>
              <a:t>эпидемиологии </a:t>
            </a:r>
            <a:r>
              <a:rPr lang="ru-RU" b="1" dirty="0"/>
              <a:t>в Приморском крае» </a:t>
            </a:r>
            <a:r>
              <a:rPr lang="ru-RU" b="1" dirty="0" smtClean="0"/>
              <a:t>заключает </a:t>
            </a:r>
            <a:r>
              <a:rPr lang="ru-RU" b="1" dirty="0"/>
              <a:t>договора на целевую  </a:t>
            </a:r>
            <a:r>
              <a:rPr lang="ru-RU" b="1" dirty="0" smtClean="0"/>
              <a:t>подготовку </a:t>
            </a:r>
            <a:r>
              <a:rPr lang="ru-RU" b="1" dirty="0"/>
              <a:t>с обучающимися в целях </a:t>
            </a:r>
            <a:r>
              <a:rPr lang="ru-RU" b="1" dirty="0" smtClean="0"/>
              <a:t>содействия </a:t>
            </a:r>
            <a:r>
              <a:rPr lang="ru-RU" b="1" dirty="0"/>
              <a:t>в подготовке </a:t>
            </a:r>
            <a:r>
              <a:rPr lang="ru-RU" b="1" dirty="0" smtClean="0"/>
              <a:t>специалистов медико-профилактического профиля</a:t>
            </a:r>
          </a:p>
          <a:p>
            <a:r>
              <a:rPr lang="ru-RU" sz="1600" dirty="0" smtClean="0"/>
              <a:t>— </a:t>
            </a:r>
            <a:r>
              <a:rPr lang="ru-RU" sz="1600" dirty="0" smtClean="0">
                <a:solidFill>
                  <a:schemeClr val="tx2"/>
                </a:solidFill>
              </a:rPr>
              <a:t>ФБУЗ </a:t>
            </a:r>
            <a:r>
              <a:rPr lang="ru-RU" sz="1600" dirty="0">
                <a:solidFill>
                  <a:schemeClr val="tx2"/>
                </a:solidFill>
              </a:rPr>
              <a:t>«Центр гигиены и эпидемиологии в Приморском крае» имеет договор с ФГБОУ ВПО «ТГМУ Минздрава России» на целевую  подготовку специалистов по направлению медико-профилактическое дело по программам высшего  и среднего профессионального образования – специалист,  санитарный фельдшер. </a:t>
            </a:r>
          </a:p>
          <a:p>
            <a:r>
              <a:rPr lang="ru-RU" sz="1600" dirty="0">
                <a:solidFill>
                  <a:schemeClr val="tx2"/>
                </a:solidFill>
              </a:rPr>
              <a:t> </a:t>
            </a:r>
            <a:r>
              <a:rPr lang="ru-RU" sz="1600" dirty="0" smtClean="0"/>
              <a:t> — </a:t>
            </a:r>
            <a:r>
              <a:rPr lang="ru-RU" sz="1600" dirty="0" smtClean="0">
                <a:solidFill>
                  <a:schemeClr val="tx2"/>
                </a:solidFill>
              </a:rPr>
              <a:t>Абитуриенты</a:t>
            </a:r>
            <a:r>
              <a:rPr lang="ru-RU" sz="1600" dirty="0">
                <a:solidFill>
                  <a:schemeClr val="tx2"/>
                </a:solidFill>
              </a:rPr>
              <a:t>, заключившие договор на целевую подготовку с ФБУЗ «Центр гигиены и эпидемиологии </a:t>
            </a:r>
            <a:r>
              <a:rPr lang="ru-RU" sz="1600" dirty="0" smtClean="0">
                <a:solidFill>
                  <a:schemeClr val="tx2"/>
                </a:solidFill>
              </a:rPr>
              <a:t> в </a:t>
            </a:r>
            <a:r>
              <a:rPr lang="ru-RU" sz="1600" dirty="0">
                <a:solidFill>
                  <a:schemeClr val="tx2"/>
                </a:solidFill>
              </a:rPr>
              <a:t>Приморском крае» участвуют в льготном конкурсе по результатам ЕГЭ</a:t>
            </a:r>
            <a:r>
              <a:rPr lang="ru-RU" sz="1600" dirty="0" smtClean="0">
                <a:solidFill>
                  <a:schemeClr val="tx2"/>
                </a:solidFill>
              </a:rPr>
              <a:t>. Выдержавшие </a:t>
            </a:r>
            <a:r>
              <a:rPr lang="ru-RU" sz="1600" dirty="0">
                <a:solidFill>
                  <a:schemeClr val="tx2"/>
                </a:solidFill>
              </a:rPr>
              <a:t>конкурс абитуриенты зачисляются на бюджетную форму обучения в </a:t>
            </a:r>
            <a:r>
              <a:rPr lang="ru-RU" sz="1600" dirty="0" smtClean="0">
                <a:solidFill>
                  <a:schemeClr val="tx2"/>
                </a:solidFill>
              </a:rPr>
              <a:t>ТГМУ</a:t>
            </a:r>
            <a:r>
              <a:rPr lang="ru-RU" sz="1600" dirty="0">
                <a:solidFill>
                  <a:schemeClr val="tx2"/>
                </a:solidFill>
              </a:rPr>
              <a:t>.</a:t>
            </a:r>
          </a:p>
          <a:p>
            <a:r>
              <a:rPr lang="ru-RU" sz="1600" dirty="0" smtClean="0"/>
              <a:t>— </a:t>
            </a:r>
            <a:r>
              <a:rPr lang="ru-RU" sz="1600" dirty="0" smtClean="0">
                <a:solidFill>
                  <a:schemeClr val="tx2"/>
                </a:solidFill>
              </a:rPr>
              <a:t>Студентам </a:t>
            </a:r>
            <a:r>
              <a:rPr lang="ru-RU" sz="1600" dirty="0">
                <a:solidFill>
                  <a:schemeClr val="tx2"/>
                </a:solidFill>
              </a:rPr>
              <a:t>предоставляется:</a:t>
            </a:r>
          </a:p>
          <a:p>
            <a:r>
              <a:rPr lang="ru-RU" sz="1600" i="1" dirty="0">
                <a:solidFill>
                  <a:schemeClr val="tx2"/>
                </a:solidFill>
              </a:rPr>
              <a:t> </a:t>
            </a:r>
            <a:r>
              <a:rPr lang="ru-RU" sz="1600" b="1" i="1" dirty="0">
                <a:solidFill>
                  <a:schemeClr val="tx2"/>
                </a:solidFill>
              </a:rPr>
              <a:t>материальная поддержка</a:t>
            </a:r>
            <a:r>
              <a:rPr lang="ru-RU" sz="1600" i="1" dirty="0">
                <a:solidFill>
                  <a:schemeClr val="tx2"/>
                </a:solidFill>
              </a:rPr>
              <a:t> в процессе обучения </a:t>
            </a:r>
            <a:endParaRPr lang="ru-RU" sz="1600" dirty="0">
              <a:solidFill>
                <a:schemeClr val="tx2"/>
              </a:solidFill>
            </a:endParaRPr>
          </a:p>
          <a:p>
            <a:r>
              <a:rPr lang="ru-RU" sz="1600" i="1" dirty="0">
                <a:solidFill>
                  <a:schemeClr val="tx2"/>
                </a:solidFill>
              </a:rPr>
              <a:t> </a:t>
            </a:r>
            <a:r>
              <a:rPr lang="ru-RU" sz="1600" b="1" i="1" dirty="0">
                <a:solidFill>
                  <a:schemeClr val="tx2"/>
                </a:solidFill>
              </a:rPr>
              <a:t>трудоустройство</a:t>
            </a:r>
            <a:r>
              <a:rPr lang="ru-RU" sz="1600" i="1" dirty="0">
                <a:solidFill>
                  <a:schemeClr val="tx2"/>
                </a:solidFill>
              </a:rPr>
              <a:t> после окончания обучения в ФБУЗ «Центр гигиены и эпидемиологии в Приморском крае» и филиалах.</a:t>
            </a:r>
            <a:endParaRPr lang="ru-RU" sz="1600" dirty="0">
              <a:solidFill>
                <a:schemeClr val="tx2"/>
              </a:solidFill>
            </a:endParaRPr>
          </a:p>
          <a:p>
            <a:r>
              <a:rPr lang="ru-RU" sz="1600" dirty="0">
                <a:solidFill>
                  <a:schemeClr val="tx2"/>
                </a:solidFill>
              </a:rPr>
              <a:t> </a:t>
            </a:r>
            <a:r>
              <a:rPr lang="ru-RU" sz="1600" dirty="0" smtClean="0"/>
              <a:t> — </a:t>
            </a:r>
            <a:r>
              <a:rPr lang="ru-RU" sz="1600" dirty="0" smtClean="0">
                <a:solidFill>
                  <a:schemeClr val="tx2"/>
                </a:solidFill>
              </a:rPr>
              <a:t>Лица</a:t>
            </a:r>
            <a:r>
              <a:rPr lang="ru-RU" sz="1600" dirty="0">
                <a:solidFill>
                  <a:schemeClr val="tx2"/>
                </a:solidFill>
              </a:rPr>
              <a:t>, не прошедшие на целевые места, могут на основании имеющихся </a:t>
            </a:r>
            <a:r>
              <a:rPr lang="ru-RU" sz="1600" dirty="0" smtClean="0">
                <a:solidFill>
                  <a:schemeClr val="tx2"/>
                </a:solidFill>
              </a:rPr>
              <a:t>                         результатов ЕГЭ участвовать </a:t>
            </a:r>
            <a:r>
              <a:rPr lang="ru-RU" sz="1600" dirty="0">
                <a:solidFill>
                  <a:schemeClr val="tx2"/>
                </a:solidFill>
              </a:rPr>
              <a:t>в общем конкурсе на любые формы образования в случае, если об этом они </a:t>
            </a:r>
            <a:r>
              <a:rPr lang="ru-RU" sz="1600" dirty="0" smtClean="0">
                <a:solidFill>
                  <a:schemeClr val="tx2"/>
                </a:solidFill>
              </a:rPr>
              <a:t> указали </a:t>
            </a:r>
            <a:r>
              <a:rPr lang="ru-RU" sz="1600" dirty="0">
                <a:solidFill>
                  <a:schemeClr val="tx2"/>
                </a:solidFill>
              </a:rPr>
              <a:t>при подаче заявления о приёме в вуз.</a:t>
            </a:r>
          </a:p>
          <a:p>
            <a:r>
              <a:rPr lang="ru-RU" sz="1400" dirty="0">
                <a:solidFill>
                  <a:schemeClr val="tx2"/>
                </a:solidFill>
              </a:rPr>
              <a:t> </a:t>
            </a:r>
            <a:r>
              <a:rPr lang="ru-RU" sz="1600" dirty="0" smtClean="0"/>
              <a:t>Контактные лица:  Отдел </a:t>
            </a:r>
            <a:r>
              <a:rPr lang="ru-RU" sz="1600" dirty="0"/>
              <a:t>организации деятельности и гигиенического обучения населения:</a:t>
            </a:r>
          </a:p>
          <a:p>
            <a:r>
              <a:rPr lang="ru-RU" sz="1600" dirty="0"/>
              <a:t>Козырев Михаил </a:t>
            </a:r>
            <a:r>
              <a:rPr lang="ru-RU" sz="1600" dirty="0" smtClean="0"/>
              <a:t>Александрович, тел</a:t>
            </a:r>
            <a:r>
              <a:rPr lang="ru-RU" sz="1600" dirty="0"/>
              <a:t>. 8 (423) 265-00-49,</a:t>
            </a:r>
          </a:p>
          <a:p>
            <a:r>
              <a:rPr lang="ru-RU" sz="1600" dirty="0"/>
              <a:t>Шмелёва Елена Викторовна</a:t>
            </a:r>
            <a:r>
              <a:rPr lang="ru-RU" sz="1600" dirty="0" smtClean="0"/>
              <a:t>, тел</a:t>
            </a:r>
            <a:r>
              <a:rPr lang="ru-RU" sz="1600" dirty="0"/>
              <a:t>. 8 (423) 265-02-21     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655357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Туркутюков_ВБ\Desktop\ab9f3ef4-2272-4644-abb7-6dd0d8b25d8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486" y="1090712"/>
            <a:ext cx="1780814" cy="12406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Туркутюков_ВБ\Desktop\eb1e6142-c3e9-4f3d-975b-2336755f133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3941"/>
          <a:stretch/>
        </p:blipFill>
        <p:spPr bwMode="auto">
          <a:xfrm>
            <a:off x="572873" y="2437392"/>
            <a:ext cx="1837900" cy="11862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96" y="1090712"/>
            <a:ext cx="1823064" cy="1255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27984" y="1109437"/>
            <a:ext cx="4248472" cy="2471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За время обучения наши студенты: </a:t>
            </a:r>
          </a:p>
          <a:p>
            <a:pPr marL="285750" indent="-216000">
              <a:lnSpc>
                <a:spcPct val="8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участвуют во внутренней жизни университета</a:t>
            </a:r>
          </a:p>
          <a:p>
            <a:pPr marL="285750" indent="-216000">
              <a:lnSpc>
                <a:spcPct val="8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изучают иностранные языки</a:t>
            </a:r>
          </a:p>
          <a:p>
            <a:pPr marL="285750" indent="-216000">
              <a:lnSpc>
                <a:spcPct val="8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ведут волонтерскую деятельность</a:t>
            </a:r>
          </a:p>
          <a:p>
            <a:pPr marL="285750" indent="-216000">
              <a:lnSpc>
                <a:spcPct val="8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занимаются научной работой</a:t>
            </a:r>
          </a:p>
          <a:p>
            <a:pPr marL="285750" indent="-216000">
              <a:lnSpc>
                <a:spcPct val="8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становятся победителями олимпиад, конкурсов, грантов регионального и всероссийского масштаба</a:t>
            </a:r>
            <a:endParaRPr lang="ru-RU" dirty="0"/>
          </a:p>
        </p:txBody>
      </p:sp>
      <p:pic>
        <p:nvPicPr>
          <p:cNvPr id="1026" name="Picture 2" descr="Canon_EOS_5D_Mark_III_5760x3840_000201Canon_EOS_5D_Mark_III_5760x38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486" y="2427734"/>
            <a:ext cx="1780815" cy="1186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2" descr="blob:https://web.whatsapp.com/74fddbca-db48-4f41-91e1-1379cd68f3e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72410" y="3643687"/>
            <a:ext cx="3855574" cy="13967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r>
              <a:rPr lang="ru-RU" sz="1400" b="1" dirty="0">
                <a:solidFill>
                  <a:srgbClr val="002060"/>
                </a:solidFill>
              </a:rPr>
              <a:t>Адрес приемной комиссии: </a:t>
            </a:r>
            <a:br>
              <a:rPr lang="ru-RU" sz="1400" b="1" dirty="0">
                <a:solidFill>
                  <a:srgbClr val="002060"/>
                </a:solidFill>
              </a:rPr>
            </a:br>
            <a:r>
              <a:rPr lang="ru-RU" sz="1400" dirty="0">
                <a:solidFill>
                  <a:srgbClr val="002060"/>
                </a:solidFill>
              </a:rPr>
              <a:t>690002, г. Владивосток, пр-т Острякова, 2а </a:t>
            </a:r>
            <a:r>
              <a:rPr lang="ru-RU" sz="1400" dirty="0" smtClean="0">
                <a:solidFill>
                  <a:srgbClr val="002060"/>
                </a:solidFill>
              </a:rPr>
              <a:t/>
            </a:r>
            <a:br>
              <a:rPr lang="ru-RU" sz="1400" dirty="0" smtClean="0">
                <a:solidFill>
                  <a:srgbClr val="002060"/>
                </a:solidFill>
              </a:rPr>
            </a:br>
            <a:r>
              <a:rPr lang="ru-RU" sz="1400" dirty="0" smtClean="0">
                <a:solidFill>
                  <a:srgbClr val="002060"/>
                </a:solidFill>
              </a:rPr>
              <a:t>(</a:t>
            </a:r>
            <a:r>
              <a:rPr lang="ru-RU" sz="1400" dirty="0">
                <a:solidFill>
                  <a:srgbClr val="002060"/>
                </a:solidFill>
              </a:rPr>
              <a:t>учебный корпус №3, 1-й этаж, аудитория 31-003)</a:t>
            </a:r>
          </a:p>
          <a:p>
            <a:pPr algn="ctr">
              <a:lnSpc>
                <a:spcPct val="80000"/>
              </a:lnSpc>
              <a:spcAft>
                <a:spcPts val="600"/>
              </a:spcAft>
            </a:pPr>
            <a:r>
              <a:rPr lang="ru-RU" sz="1400" b="1" dirty="0">
                <a:solidFill>
                  <a:srgbClr val="002060"/>
                </a:solidFill>
              </a:rPr>
              <a:t>Телефонные линии для ответов на обращения</a:t>
            </a:r>
            <a:r>
              <a:rPr lang="ru-RU" sz="1400" b="1" dirty="0" smtClean="0">
                <a:solidFill>
                  <a:srgbClr val="002060"/>
                </a:solidFill>
              </a:rPr>
              <a:t>,</a:t>
            </a:r>
            <a:br>
              <a:rPr lang="ru-RU" sz="1400" b="1" dirty="0" smtClean="0">
                <a:solidFill>
                  <a:srgbClr val="002060"/>
                </a:solidFill>
              </a:rPr>
            </a:br>
            <a:r>
              <a:rPr lang="ru-RU" sz="1400" b="1" dirty="0" smtClean="0">
                <a:solidFill>
                  <a:srgbClr val="002060"/>
                </a:solidFill>
              </a:rPr>
              <a:t>связанные </a:t>
            </a:r>
            <a:r>
              <a:rPr lang="ru-RU" sz="1400" b="1" dirty="0">
                <a:solidFill>
                  <a:srgbClr val="002060"/>
                </a:solidFill>
              </a:rPr>
              <a:t>с приемом на обучение:</a:t>
            </a:r>
            <a:r>
              <a:rPr lang="ru-RU" sz="1400" dirty="0">
                <a:solidFill>
                  <a:srgbClr val="002060"/>
                </a:solidFill>
              </a:rPr>
              <a:t> </a:t>
            </a:r>
            <a:br>
              <a:rPr lang="ru-RU" sz="1400" dirty="0">
                <a:solidFill>
                  <a:srgbClr val="002060"/>
                </a:solidFill>
              </a:rPr>
            </a:br>
            <a:r>
              <a:rPr lang="ru-RU" sz="1400" dirty="0">
                <a:solidFill>
                  <a:srgbClr val="002060"/>
                </a:solidFill>
              </a:rPr>
              <a:t>8 (423) 245-17-18, 8 (423) </a:t>
            </a:r>
            <a:r>
              <a:rPr lang="ru-RU" sz="1400" dirty="0" smtClean="0">
                <a:solidFill>
                  <a:srgbClr val="002060"/>
                </a:solidFill>
              </a:rPr>
              <a:t>242-12-39</a:t>
            </a:r>
          </a:p>
          <a:p>
            <a:pPr algn="ctr">
              <a:lnSpc>
                <a:spcPct val="80000"/>
              </a:lnSpc>
              <a:spcAft>
                <a:spcPts val="600"/>
              </a:spcAft>
            </a:pPr>
            <a:r>
              <a:rPr lang="en-US" sz="1400" b="1" dirty="0">
                <a:solidFill>
                  <a:srgbClr val="002060"/>
                </a:solidFill>
              </a:rPr>
              <a:t>https://</a:t>
            </a:r>
            <a:r>
              <a:rPr lang="en-US" sz="1400" b="1" dirty="0" smtClean="0">
                <a:solidFill>
                  <a:srgbClr val="002060"/>
                </a:solidFill>
              </a:rPr>
              <a:t>tgmu.ru/abitur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9093" y="162490"/>
            <a:ext cx="8661970" cy="907629"/>
          </a:xfrm>
          <a:prstGeom prst="rect">
            <a:avLst/>
          </a:prstGeom>
        </p:spPr>
        <p:txBody>
          <a:bodyPr vert="horz" lIns="36000" tIns="36000" rIns="36000" bIns="36000" rtlCol="0" anchor="ctr">
            <a:norm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ru-RU" sz="2400" b="1" spc="-150" dirty="0">
                <a:latin typeface="+mj-lt"/>
                <a:ea typeface="+mj-ea"/>
                <a:cs typeface="+mj-cs"/>
              </a:rPr>
              <a:t>Мы готовим </a:t>
            </a:r>
            <a:r>
              <a:rPr lang="ru-RU" sz="2400" b="1" spc="-150" dirty="0" smtClean="0">
                <a:latin typeface="+mj-lt"/>
                <a:ea typeface="+mj-ea"/>
                <a:cs typeface="+mj-cs"/>
              </a:rPr>
              <a:t>высококвалифицированных </a:t>
            </a:r>
            <a:r>
              <a:rPr lang="ru-RU" sz="2400" b="1" spc="-150" dirty="0">
                <a:latin typeface="+mj-lt"/>
                <a:ea typeface="+mj-ea"/>
                <a:cs typeface="+mj-cs"/>
              </a:rPr>
              <a:t>специалистов, </a:t>
            </a:r>
            <a:r>
              <a:rPr lang="ru-RU" sz="2400" b="1" spc="-150" dirty="0" smtClean="0">
                <a:latin typeface="+mj-lt"/>
                <a:ea typeface="+mj-ea"/>
                <a:cs typeface="+mj-cs"/>
              </a:rPr>
              <a:t>востребованных </a:t>
            </a:r>
            <a:r>
              <a:rPr lang="ru-RU" sz="2400" b="1" spc="-150" dirty="0">
                <a:latin typeface="+mj-lt"/>
                <a:ea typeface="+mj-ea"/>
                <a:cs typeface="+mj-cs"/>
              </a:rPr>
              <a:t>не только в </a:t>
            </a:r>
            <a:r>
              <a:rPr lang="ru-RU" sz="2400" b="1" spc="-150" dirty="0" smtClean="0">
                <a:latin typeface="+mj-lt"/>
                <a:ea typeface="+mj-ea"/>
                <a:cs typeface="+mj-cs"/>
              </a:rPr>
              <a:t>России, </a:t>
            </a:r>
            <a:r>
              <a:rPr lang="ru-RU" sz="2400" b="1" spc="-150" dirty="0">
                <a:latin typeface="+mj-lt"/>
                <a:ea typeface="+mj-ea"/>
                <a:cs typeface="+mj-cs"/>
              </a:rPr>
              <a:t>но и за </a:t>
            </a:r>
            <a:r>
              <a:rPr lang="ru-RU" sz="2400" b="1" spc="-150" dirty="0" smtClean="0">
                <a:latin typeface="+mj-lt"/>
                <a:ea typeface="+mj-ea"/>
                <a:cs typeface="+mj-cs"/>
              </a:rPr>
              <a:t> рубежом</a:t>
            </a:r>
            <a:r>
              <a:rPr lang="ru-RU" sz="2400" b="1" spc="-150" dirty="0">
                <a:latin typeface="+mj-lt"/>
                <a:ea typeface="+mj-ea"/>
                <a:cs typeface="+mj-cs"/>
              </a:rPr>
              <a:t>!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539601" y="3751118"/>
            <a:ext cx="4248472" cy="5909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solidFill>
                  <a:srgbClr val="002060"/>
                </a:solidFill>
              </a:rPr>
              <a:t>Выбор профессии – </a:t>
            </a:r>
          </a:p>
          <a:p>
            <a:pPr algn="ctr">
              <a:lnSpc>
                <a:spcPct val="80000"/>
              </a:lnSpc>
            </a:pPr>
            <a:r>
              <a:rPr lang="ru-RU" sz="2400" b="1" dirty="0">
                <a:solidFill>
                  <a:srgbClr val="002060"/>
                </a:solidFill>
              </a:rPr>
              <a:t>важный шаг в </a:t>
            </a:r>
            <a:r>
              <a:rPr lang="ru-RU" sz="2400" b="1" dirty="0" smtClean="0">
                <a:solidFill>
                  <a:srgbClr val="002060"/>
                </a:solidFill>
              </a:rPr>
              <a:t>жизни человека</a:t>
            </a:r>
            <a:r>
              <a:rPr lang="ru-RU" sz="2400" b="1" dirty="0">
                <a:solidFill>
                  <a:srgbClr val="002060"/>
                </a:solidFill>
              </a:rPr>
              <a:t>.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539601" y="4520108"/>
            <a:ext cx="4248472" cy="42790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200" b="1" spc="-150" dirty="0">
                <a:latin typeface="+mj-lt"/>
                <a:ea typeface="+mj-ea"/>
                <a:cs typeface="+mj-cs"/>
              </a:rPr>
              <a:t>Приходите к нам!</a:t>
            </a:r>
          </a:p>
        </p:txBody>
      </p:sp>
    </p:spTree>
    <p:extLst>
      <p:ext uri="{BB962C8B-B14F-4D97-AF65-F5344CB8AC3E}">
        <p14:creationId xmlns="" xmlns:p14="http://schemas.microsoft.com/office/powerpoint/2010/main" val="5682579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7504" y="3411990"/>
            <a:ext cx="4032448" cy="16096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r>
              <a:rPr lang="ru-RU" sz="1400" b="1" dirty="0">
                <a:solidFill>
                  <a:srgbClr val="002060"/>
                </a:solidFill>
              </a:rPr>
              <a:t>Адрес приемной комиссии: </a:t>
            </a:r>
            <a:br>
              <a:rPr lang="ru-RU" sz="1400" b="1" dirty="0">
                <a:solidFill>
                  <a:srgbClr val="002060"/>
                </a:solidFill>
              </a:rPr>
            </a:br>
            <a:r>
              <a:rPr lang="ru-RU" sz="1400" dirty="0">
                <a:solidFill>
                  <a:srgbClr val="002060"/>
                </a:solidFill>
              </a:rPr>
              <a:t>690002, г. Владивосток, пр-т Острякова, 2а </a:t>
            </a:r>
            <a:r>
              <a:rPr lang="ru-RU" sz="1400" dirty="0" smtClean="0">
                <a:solidFill>
                  <a:srgbClr val="002060"/>
                </a:solidFill>
              </a:rPr>
              <a:t/>
            </a:r>
            <a:br>
              <a:rPr lang="ru-RU" sz="1400" dirty="0" smtClean="0">
                <a:solidFill>
                  <a:srgbClr val="002060"/>
                </a:solidFill>
              </a:rPr>
            </a:br>
            <a:r>
              <a:rPr lang="ru-RU" sz="1400" dirty="0" smtClean="0">
                <a:solidFill>
                  <a:srgbClr val="002060"/>
                </a:solidFill>
              </a:rPr>
              <a:t>(</a:t>
            </a:r>
            <a:r>
              <a:rPr lang="ru-RU" sz="1400" dirty="0">
                <a:solidFill>
                  <a:srgbClr val="002060"/>
                </a:solidFill>
              </a:rPr>
              <a:t>учебный корпус №3, 1-й этаж, аудитория 31-003)</a:t>
            </a:r>
          </a:p>
          <a:p>
            <a:pPr algn="ctr">
              <a:lnSpc>
                <a:spcPct val="80000"/>
              </a:lnSpc>
              <a:spcAft>
                <a:spcPts val="600"/>
              </a:spcAft>
            </a:pPr>
            <a:r>
              <a:rPr lang="ru-RU" sz="1400" b="1" dirty="0">
                <a:solidFill>
                  <a:srgbClr val="002060"/>
                </a:solidFill>
              </a:rPr>
              <a:t>Телефонные линии для ответов на обращения</a:t>
            </a:r>
            <a:r>
              <a:rPr lang="ru-RU" sz="1400" b="1" dirty="0" smtClean="0">
                <a:solidFill>
                  <a:srgbClr val="002060"/>
                </a:solidFill>
              </a:rPr>
              <a:t>,</a:t>
            </a:r>
            <a:br>
              <a:rPr lang="ru-RU" sz="1400" b="1" dirty="0" smtClean="0">
                <a:solidFill>
                  <a:srgbClr val="002060"/>
                </a:solidFill>
              </a:rPr>
            </a:br>
            <a:r>
              <a:rPr lang="ru-RU" sz="1400" b="1" dirty="0" smtClean="0">
                <a:solidFill>
                  <a:srgbClr val="002060"/>
                </a:solidFill>
              </a:rPr>
              <a:t>связанные </a:t>
            </a:r>
            <a:r>
              <a:rPr lang="ru-RU" sz="1400" b="1" dirty="0">
                <a:solidFill>
                  <a:srgbClr val="002060"/>
                </a:solidFill>
              </a:rPr>
              <a:t>с приемом на обучение:</a:t>
            </a:r>
            <a:r>
              <a:rPr lang="ru-RU" sz="1400" dirty="0">
                <a:solidFill>
                  <a:srgbClr val="002060"/>
                </a:solidFill>
              </a:rPr>
              <a:t> </a:t>
            </a:r>
            <a:br>
              <a:rPr lang="ru-RU" sz="1400" dirty="0">
                <a:solidFill>
                  <a:srgbClr val="002060"/>
                </a:solidFill>
              </a:rPr>
            </a:br>
            <a:r>
              <a:rPr lang="ru-RU" sz="1400" dirty="0">
                <a:solidFill>
                  <a:srgbClr val="002060"/>
                </a:solidFill>
              </a:rPr>
              <a:t>8 (423) 245-17-18, 8 (423) </a:t>
            </a:r>
            <a:r>
              <a:rPr lang="ru-RU" sz="1400" dirty="0" smtClean="0">
                <a:solidFill>
                  <a:srgbClr val="002060"/>
                </a:solidFill>
              </a:rPr>
              <a:t>242-12-39</a:t>
            </a:r>
          </a:p>
          <a:p>
            <a:pPr algn="ctr">
              <a:lnSpc>
                <a:spcPct val="80000"/>
              </a:lnSpc>
              <a:spcAft>
                <a:spcPts val="600"/>
              </a:spcAft>
            </a:pPr>
            <a:r>
              <a:rPr lang="en-US" sz="1400" b="1" dirty="0">
                <a:solidFill>
                  <a:srgbClr val="002060"/>
                </a:solidFill>
                <a:hlinkClick r:id="rId2"/>
              </a:rPr>
              <a:t>https://</a:t>
            </a:r>
            <a:r>
              <a:rPr lang="en-US" sz="1400" b="1" dirty="0" smtClean="0">
                <a:solidFill>
                  <a:srgbClr val="002060"/>
                </a:solidFill>
                <a:hlinkClick r:id="rId2"/>
              </a:rPr>
              <a:t>tgmu.ru/abitur</a:t>
            </a:r>
            <a:endParaRPr lang="ru-RU" sz="1400" b="1" dirty="0" smtClean="0">
              <a:solidFill>
                <a:srgbClr val="002060"/>
              </a:solidFill>
            </a:endParaRPr>
          </a:p>
          <a:p>
            <a:pPr algn="ctr">
              <a:lnSpc>
                <a:spcPct val="80000"/>
              </a:lnSpc>
              <a:spcAft>
                <a:spcPts val="600"/>
              </a:spcAft>
            </a:pPr>
            <a:r>
              <a:rPr lang="en-US" sz="1400" b="1" dirty="0" smtClean="0">
                <a:solidFill>
                  <a:srgbClr val="002060"/>
                </a:solidFill>
                <a:hlinkClick r:id="rId3"/>
              </a:rPr>
              <a:t>https://t.me/prihodyvmed</a:t>
            </a:r>
            <a:r>
              <a:rPr lang="ru-RU" sz="1400" b="1" dirty="0" smtClean="0">
                <a:solidFill>
                  <a:srgbClr val="002060"/>
                </a:solidFill>
              </a:rPr>
              <a:t> 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28184" y="3435846"/>
            <a:ext cx="2699792" cy="100811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200" b="1" spc="-150" dirty="0">
                <a:latin typeface="+mj-lt"/>
                <a:ea typeface="+mj-ea"/>
                <a:cs typeface="+mj-cs"/>
              </a:rPr>
              <a:t>Приходите </a:t>
            </a:r>
            <a:endParaRPr lang="ru-RU" sz="3200" b="1" spc="-150" dirty="0" smtClean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200" b="1" spc="-150" dirty="0" smtClean="0">
                <a:latin typeface="+mj-lt"/>
                <a:ea typeface="+mj-ea"/>
                <a:cs typeface="+mj-cs"/>
              </a:rPr>
              <a:t>к  нам</a:t>
            </a:r>
            <a:r>
              <a:rPr lang="ru-RU" sz="3200" b="1" spc="-150" dirty="0">
                <a:latin typeface="+mj-lt"/>
                <a:ea typeface="+mj-ea"/>
                <a:cs typeface="+mj-cs"/>
              </a:rPr>
              <a:t>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283718"/>
            <a:ext cx="8712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Выбор профессии – 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это </a:t>
            </a:r>
            <a:r>
              <a:rPr lang="ru-RU" sz="2000" b="1" dirty="0"/>
              <a:t>шаг, который определяет взрослую жизнь каждого человека</a:t>
            </a:r>
          </a:p>
        </p:txBody>
      </p:sp>
      <p:pic>
        <p:nvPicPr>
          <p:cNvPr id="2050" name="Picture 2" descr="Она была тихая-тихая&quot;: кто такая Анна Попова, возглавившая борьбу с  коронавирусом в России - BBC News Русская служб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3308"/>
            <a:ext cx="3808252" cy="214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AutoShape 2" descr="blob:https://web.whatsapp.com/10506560-9646-477d-90d9-c93329f38fc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blob:https://web.whatsapp.com/10506560-9646-477d-90d9-c93329f38fc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10506560-9646-477d-90d9-c93329f38fcf.jpeg"/>
          <p:cNvPicPr>
            <a:picLocks noChangeAspect="1"/>
          </p:cNvPicPr>
          <p:nvPr/>
        </p:nvPicPr>
        <p:blipFill>
          <a:blip r:embed="rId5" cstate="print"/>
          <a:srcRect t="21000" b="19200"/>
          <a:stretch>
            <a:fillRect/>
          </a:stretch>
        </p:blipFill>
        <p:spPr>
          <a:xfrm>
            <a:off x="4067944" y="3025201"/>
            <a:ext cx="1844217" cy="2118299"/>
          </a:xfrm>
          <a:prstGeom prst="round2Same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4106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/>
              <a:t>Николай Александрович Семашко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57200" y="843558"/>
            <a:ext cx="8291264" cy="788392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(1874–1949) — советский партийный и государственный деятель, врач, один из организаторов системы здравоохранения в СССР.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0" y="1923678"/>
            <a:ext cx="5724128" cy="2526531"/>
          </a:xfrm>
        </p:spPr>
        <p:txBody>
          <a:bodyPr>
            <a:normAutofit/>
          </a:bodyPr>
          <a:lstStyle/>
          <a:p>
            <a:pPr indent="272618" algn="just">
              <a:buNone/>
            </a:pPr>
            <a:r>
              <a:rPr lang="ru-RU" b="1" cap="all" dirty="0" smtClean="0"/>
              <a:t>ГЛАВНЫЙ ДОКТОР</a:t>
            </a:r>
          </a:p>
          <a:p>
            <a:pPr indent="272618" algn="just">
              <a:buNone/>
            </a:pPr>
            <a:r>
              <a:rPr lang="ru-RU" b="1" cap="all" dirty="0" smtClean="0"/>
              <a:t>ПРОФИЛАКТИЧЕСКОЙ МЕДИЦИНЫ</a:t>
            </a:r>
          </a:p>
          <a:p>
            <a:pPr indent="272618" algn="just">
              <a:buNone/>
            </a:pPr>
            <a:r>
              <a:rPr lang="ru-RU" dirty="0" smtClean="0"/>
              <a:t> Организатор здравоохранения, поставивший на первое место профилактическую медицину и гигиеническую науку</a:t>
            </a:r>
            <a:endParaRPr lang="ru-RU" dirty="0"/>
          </a:p>
        </p:txBody>
      </p:sp>
      <p:pic>
        <p:nvPicPr>
          <p:cNvPr id="1026" name="Picture 2" descr="Н.А. Семашко – главный доктор профилактической медицины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 l="12446" r="18072"/>
          <a:stretch>
            <a:fillRect/>
          </a:stretch>
        </p:blipFill>
        <p:spPr bwMode="auto">
          <a:xfrm>
            <a:off x="5940152" y="1981390"/>
            <a:ext cx="2808312" cy="22633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 smtClean="0"/>
              <a:t>«Профилактика начинается и кончается санитарным просвещением»,– говорил Н.А. Семашко.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200151"/>
            <a:ext cx="8686800" cy="3943349"/>
          </a:xfrm>
        </p:spPr>
        <p:txBody>
          <a:bodyPr>
            <a:normAutofit fontScale="55000" lnSpcReduction="20000"/>
          </a:bodyPr>
          <a:lstStyle/>
          <a:p>
            <a:pPr indent="457200" algn="just">
              <a:lnSpc>
                <a:spcPct val="120000"/>
              </a:lnSpc>
            </a:pPr>
            <a:r>
              <a:rPr lang="ru-RU" dirty="0" smtClean="0"/>
              <a:t>Николай Александрович проводил с крестьянами беседы, читал им лекции, разъясняя не только особенности инфекционных болезней, но и меры их предупреждения. </a:t>
            </a:r>
          </a:p>
          <a:p>
            <a:pPr indent="457200" algn="just">
              <a:lnSpc>
                <a:spcPct val="120000"/>
              </a:lnSpc>
            </a:pPr>
            <a:r>
              <a:rPr lang="ru-RU" dirty="0" smtClean="0"/>
              <a:t>Между тем санитарное просвещение и разноплановая общественная работа были строжайшим образом ограничены. Даже санитарно-просветительные лекции разрешалось читать только по тексту, утвержденному начальством. Однако Н.А. Семашко не выполнял этих требований, а читал «от себя», выходя далеко за пределы санитарно-просветительной темы, за что подвергался строгому надзору полиции.</a:t>
            </a:r>
          </a:p>
          <a:p>
            <a:pPr indent="457200" algn="just">
              <a:lnSpc>
                <a:spcPct val="120000"/>
              </a:lnSpc>
            </a:pPr>
            <a:r>
              <a:rPr lang="ru-RU" dirty="0" smtClean="0"/>
              <a:t>Первым «боевым крещением» Николая Александровича была работа                              по ликвидации эпидемии дифтерии в селе Орлов Гай. Благодаря знаниям, энергии и настойчивости Н.А. Семашко добился поставки противодифтерийной сыворотки                               из Самары и с успехом использовал ее для лечения больных.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05979"/>
            <a:ext cx="8460432" cy="857250"/>
          </a:xfrm>
        </p:spPr>
        <p:txBody>
          <a:bodyPr>
            <a:noAutofit/>
          </a:bodyPr>
          <a:lstStyle/>
          <a:p>
            <a:r>
              <a:rPr lang="ru-RU" sz="1600" b="0" dirty="0" smtClean="0"/>
              <a:t>Информируем Вас, что на 2025/2026 учебный год для поступления «Тихоокеанский государственный медицинский университет» в городе Владивостоке запланированы места в рамках квоты целевого приёма</a:t>
            </a:r>
            <a:br>
              <a:rPr lang="ru-RU" sz="1600" b="0" dirty="0" smtClean="0"/>
            </a:br>
            <a:r>
              <a:rPr lang="ru-RU" sz="1600" b="0" dirty="0" smtClean="0"/>
              <a:t> по специальности «медико-профилактическое дело»:</a:t>
            </a:r>
            <a:endParaRPr lang="ru-RU" sz="1600" b="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1"/>
            <a:ext cx="8507288" cy="3394472"/>
          </a:xfrm>
        </p:spPr>
        <p:txBody>
          <a:bodyPr>
            <a:normAutofit/>
          </a:bodyPr>
          <a:lstStyle/>
          <a:p>
            <a:r>
              <a:rPr lang="ru-RU" dirty="0" smtClean="0"/>
              <a:t>3 места с заключением договоров о целевом обучении (выпускников) с Управлением Ропотребнадзора по Приморскому краю;</a:t>
            </a:r>
          </a:p>
          <a:p>
            <a:r>
              <a:rPr lang="ru-RU" dirty="0" smtClean="0"/>
              <a:t>2 места с заключением договоров о целевом обучении (выпускников) с ФБУЗ «Центром гигиены и эпидемиологии в Приморском крае».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71600" y="195486"/>
            <a:ext cx="7200800" cy="596900"/>
          </a:xfrm>
        </p:spPr>
        <p:txBody>
          <a:bodyPr>
            <a:normAutofit/>
          </a:bodyPr>
          <a:lstStyle/>
          <a:p>
            <a:r>
              <a:rPr lang="ru-RU" sz="3200" b="1" spc="-150" dirty="0" smtClean="0"/>
              <a:t>Роспотребнадзор</a:t>
            </a:r>
            <a:endParaRPr lang="ru-RU" sz="3200" b="1" spc="-150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635187" y="1203597"/>
            <a:ext cx="5088941" cy="1008112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ru-RU" sz="2000" dirty="0" smtClean="0"/>
              <a:t>Здоровье </a:t>
            </a:r>
            <a:r>
              <a:rPr lang="ru-RU" sz="2000" dirty="0"/>
              <a:t>общества во многом определяется его </a:t>
            </a:r>
            <a:r>
              <a:rPr lang="ru-RU" sz="2000" dirty="0" smtClean="0"/>
              <a:t>санитарно-эпидемиологическим благополучием.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40868" y="3216572"/>
            <a:ext cx="24482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/>
                </a:solidFill>
              </a:rPr>
              <a:t>Что было бы с нами, </a:t>
            </a:r>
            <a:r>
              <a:rPr lang="ru-RU" sz="2000" b="1" dirty="0" smtClean="0">
                <a:solidFill>
                  <a:schemeClr val="accent2"/>
                </a:solidFill>
              </a:rPr>
              <a:t/>
            </a:r>
            <a:br>
              <a:rPr lang="ru-RU" sz="2000" b="1" dirty="0" smtClean="0">
                <a:solidFill>
                  <a:schemeClr val="accent2"/>
                </a:solidFill>
              </a:rPr>
            </a:br>
            <a:r>
              <a:rPr lang="ru-RU" sz="2000" b="1" dirty="0" smtClean="0">
                <a:solidFill>
                  <a:schemeClr val="accent2"/>
                </a:solidFill>
              </a:rPr>
              <a:t>без </a:t>
            </a:r>
            <a:r>
              <a:rPr lang="ru-RU" sz="2000" b="1" dirty="0">
                <a:solidFill>
                  <a:schemeClr val="accent2"/>
                </a:solidFill>
              </a:rPr>
              <a:t>гигиены </a:t>
            </a:r>
            <a:r>
              <a:rPr lang="ru-RU" sz="2000" b="1" dirty="0" smtClean="0">
                <a:solidFill>
                  <a:schemeClr val="accent2"/>
                </a:solidFill>
              </a:rPr>
              <a:t/>
            </a:r>
            <a:br>
              <a:rPr lang="ru-RU" sz="2000" b="1" dirty="0" smtClean="0">
                <a:solidFill>
                  <a:schemeClr val="accent2"/>
                </a:solidFill>
              </a:rPr>
            </a:br>
            <a:r>
              <a:rPr lang="ru-RU" sz="2000" b="1" dirty="0" smtClean="0">
                <a:solidFill>
                  <a:schemeClr val="accent2"/>
                </a:solidFill>
              </a:rPr>
              <a:t>и профилактики</a:t>
            </a:r>
            <a:r>
              <a:rPr lang="ru-RU" sz="2000" b="1" dirty="0">
                <a:solidFill>
                  <a:schemeClr val="accent2"/>
                </a:solidFill>
              </a:rPr>
              <a:t>? </a:t>
            </a:r>
          </a:p>
        </p:txBody>
      </p:sp>
      <p:pic>
        <p:nvPicPr>
          <p:cNvPr id="1026" name="Picture 2" descr="Business FM Санкт-Петербург - Займут ли российские суды сторону  предпринимателей в спорах с Роспотребнадзором?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455" y="1177408"/>
            <a:ext cx="2815682" cy="15830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8480" y="3867894"/>
            <a:ext cx="882047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1700" dirty="0">
              <a:solidFill>
                <a:srgbClr val="002060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444859" y="2310328"/>
            <a:ext cx="5495293" cy="2493670"/>
            <a:chOff x="372241" y="2070100"/>
            <a:chExt cx="5637239" cy="2630393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372241" y="2070100"/>
              <a:ext cx="5637239" cy="474800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006" tIns="39306" rIns="52006" bIns="39306" numCol="1" spcCol="1270" anchor="ctr" anchorCtr="0">
              <a:noAutofit/>
            </a:bodyPr>
            <a:lstStyle/>
            <a:p>
              <a:pPr lvl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/>
                <a:t>Задачи санитарно-эпидемиологического надзора</a:t>
              </a:r>
              <a:endParaRPr lang="ru-RU" b="1" kern="1200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516257" y="2630365"/>
              <a:ext cx="5493223" cy="47480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6974" tIns="136974" rIns="136974" bIns="136974" numCol="1" spcCol="1270" anchor="ctr" anchorCtr="0">
              <a:noAutofit/>
            </a:bodyPr>
            <a:lstStyle/>
            <a:p>
              <a:pPr lvl="0" defTabSz="711200">
                <a:lnSpc>
                  <a:spcPct val="80000"/>
                </a:lnSpc>
                <a:spcBef>
                  <a:spcPct val="0"/>
                </a:spcBef>
              </a:pPr>
              <a:r>
                <a:rPr lang="ru-RU" sz="1500" kern="1200" dirty="0" smtClean="0"/>
                <a:t>Профилактика инфекционных и массовых неинфекционных заболеваний населения Российской Федерации</a:t>
              </a:r>
              <a:endParaRPr lang="ru-RU" sz="1500" kern="1200" dirty="0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516257" y="3162140"/>
              <a:ext cx="5493223" cy="47480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6974" tIns="136974" rIns="136974" bIns="136974" numCol="1" spcCol="1270" anchor="ctr" anchorCtr="0">
              <a:noAutofit/>
            </a:bodyPr>
            <a:lstStyle/>
            <a:p>
              <a:pPr defTabSz="711200">
                <a:lnSpc>
                  <a:spcPct val="8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500" dirty="0"/>
                <a:t>Предупреждение вредного воздействия на человека факторов среды обитания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516257" y="3693917"/>
              <a:ext cx="5493223" cy="47480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6974" tIns="136974" rIns="136974" bIns="136974" numCol="1" spcCol="1270" anchor="ctr" anchorCtr="0">
              <a:noAutofit/>
            </a:bodyPr>
            <a:lstStyle/>
            <a:p>
              <a:pPr lvl="0" defTabSz="711200">
                <a:lnSpc>
                  <a:spcPct val="8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500" dirty="0"/>
                <a:t>Гигиеническое воспитание и обучение граждан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516257" y="4225693"/>
              <a:ext cx="5493223" cy="47480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6974" tIns="136974" rIns="136974" bIns="136974" numCol="1" spcCol="1270" anchor="ctr" anchorCtr="0">
              <a:noAutofit/>
            </a:bodyPr>
            <a:lstStyle/>
            <a:p>
              <a:pPr defTabSz="711200">
                <a:lnSpc>
                  <a:spcPct val="8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500" dirty="0"/>
                <a:t>Защита прав потребителей и благополучия человека</a:t>
              </a:r>
            </a:p>
          </p:txBody>
        </p:sp>
      </p:grpSp>
      <p:grpSp>
        <p:nvGrpSpPr>
          <p:cNvPr id="8" name="Группа 17"/>
          <p:cNvGrpSpPr/>
          <p:nvPr/>
        </p:nvGrpSpPr>
        <p:grpSpPr>
          <a:xfrm>
            <a:off x="251520" y="987574"/>
            <a:ext cx="8633395" cy="72008"/>
            <a:chOff x="251520" y="1059582"/>
            <a:chExt cx="8633395" cy="72008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>
              <a:off x="251520" y="1059582"/>
              <a:ext cx="8424936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6876256" y="1131590"/>
              <a:ext cx="2008659" cy="0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="" xmlns:p14="http://schemas.microsoft.com/office/powerpoint/2010/main" val="36314901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05979"/>
            <a:ext cx="8100392" cy="857250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>Федеральная служба по надзору в сфере защиты прав потребителей и благополучия человека (Роспотребнадзор) — это федеральный орган исполнительной власти.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00150"/>
            <a:ext cx="9144000" cy="3943349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ru-RU" dirty="0" smtClean="0"/>
              <a:t>Он осуществляет функции по:</a:t>
            </a:r>
          </a:p>
          <a:p>
            <a:pPr>
              <a:lnSpc>
                <a:spcPct val="120000"/>
              </a:lnSpc>
              <a:buNone/>
            </a:pPr>
            <a:r>
              <a:rPr lang="ru-RU" dirty="0" smtClean="0"/>
              <a:t>— выработке и реализации государственной политики и нормативно-правовому регулированию в сфере защиты прав потребителей, здорового питания, в области организации питания, обеспечения качества и безопасности пищевых продуктов, материалов и изделий, контактирующих с пищевыми продуктами;</a:t>
            </a:r>
          </a:p>
          <a:p>
            <a:pPr>
              <a:lnSpc>
                <a:spcPct val="120000"/>
              </a:lnSpc>
              <a:buNone/>
            </a:pPr>
            <a:r>
              <a:rPr lang="ru-RU" dirty="0" smtClean="0"/>
              <a:t>— разработке и утверждению государственных санитарно-эпидемиологических правил и гигиенических нормативов;</a:t>
            </a:r>
          </a:p>
          <a:p>
            <a:pPr>
              <a:lnSpc>
                <a:spcPct val="120000"/>
              </a:lnSpc>
              <a:buNone/>
            </a:pPr>
            <a:r>
              <a:rPr lang="ru-RU" dirty="0" smtClean="0"/>
              <a:t>— организации и осуществлению федерального государственного санитарно-эпидемиологического контроля (надзора), федерального государственного контроля (надзора) в области защиты прав потребителей и др.</a:t>
            </a:r>
          </a:p>
          <a:p>
            <a:pPr>
              <a:lnSpc>
                <a:spcPct val="120000"/>
              </a:lnSpc>
              <a:buNone/>
            </a:pPr>
            <a:r>
              <a:rPr lang="ru-RU" dirty="0" smtClean="0"/>
              <a:t>Руководство деятельностью Роспотребнадзора осуществляет Правительство Российской Федерации.</a:t>
            </a:r>
          </a:p>
          <a:p>
            <a:pPr>
              <a:buNone/>
            </a:pPr>
            <a:endParaRPr lang="ru-RU" dirty="0" smtClean="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Шаблон ТГМУ_1">
  <a:themeElements>
    <a:clrScheme name="ФГБОУ ВО ТГМУ Минздрава России">
      <a:dk1>
        <a:srgbClr val="A61300"/>
      </a:dk1>
      <a:lt1>
        <a:sysClr val="window" lastClr="FFFFFF"/>
      </a:lt1>
      <a:dk2>
        <a:srgbClr val="002060"/>
      </a:dk2>
      <a:lt2>
        <a:srgbClr val="FFE8B2"/>
      </a:lt2>
      <a:accent1>
        <a:srgbClr val="009DC4"/>
      </a:accent1>
      <a:accent2>
        <a:srgbClr val="A61300"/>
      </a:accent2>
      <a:accent3>
        <a:srgbClr val="004353"/>
      </a:accent3>
      <a:accent4>
        <a:srgbClr val="FFE8B2"/>
      </a:accent4>
      <a:accent5>
        <a:srgbClr val="4BACC6"/>
      </a:accent5>
      <a:accent6>
        <a:srgbClr val="F79646"/>
      </a:accent6>
      <a:hlink>
        <a:srgbClr val="002060"/>
      </a:hlink>
      <a:folHlink>
        <a:srgbClr val="A61300"/>
      </a:folHlink>
    </a:clrScheme>
    <a:fontScheme name="ФГБОУ ВО ТГМУ Минздрава России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Шаблон ТГМУ_1">
  <a:themeElements>
    <a:clrScheme name="ФГБОУ ВО ТГМУ Минздрава России">
      <a:dk1>
        <a:srgbClr val="A61300"/>
      </a:dk1>
      <a:lt1>
        <a:sysClr val="window" lastClr="FFFFFF"/>
      </a:lt1>
      <a:dk2>
        <a:srgbClr val="002060"/>
      </a:dk2>
      <a:lt2>
        <a:srgbClr val="FFE8B2"/>
      </a:lt2>
      <a:accent1>
        <a:srgbClr val="009DC4"/>
      </a:accent1>
      <a:accent2>
        <a:srgbClr val="A61300"/>
      </a:accent2>
      <a:accent3>
        <a:srgbClr val="004353"/>
      </a:accent3>
      <a:accent4>
        <a:srgbClr val="FFE8B2"/>
      </a:accent4>
      <a:accent5>
        <a:srgbClr val="4BACC6"/>
      </a:accent5>
      <a:accent6>
        <a:srgbClr val="F79646"/>
      </a:accent6>
      <a:hlink>
        <a:srgbClr val="002060"/>
      </a:hlink>
      <a:folHlink>
        <a:srgbClr val="A61300"/>
      </a:folHlink>
    </a:clrScheme>
    <a:fontScheme name="ФГБОУ ВО ТГМУ Минздрава России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ТГМУ_1</Template>
  <TotalTime>2516</TotalTime>
  <Words>2202</Words>
  <Application>Microsoft Office PowerPoint</Application>
  <PresentationFormat>Экран (16:9)</PresentationFormat>
  <Paragraphs>352</Paragraphs>
  <Slides>47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47</vt:i4>
      </vt:variant>
    </vt:vector>
  </HeadingPairs>
  <TitlesOfParts>
    <vt:vector size="49" baseType="lpstr">
      <vt:lpstr>Шаблон ТГМУ_1</vt:lpstr>
      <vt:lpstr>1_Шаблон ТГМУ_1</vt:lpstr>
      <vt:lpstr>Слайд 1</vt:lpstr>
      <vt:lpstr>Слайд 2</vt:lpstr>
      <vt:lpstr>Слайд 3</vt:lpstr>
      <vt:lpstr>Слайд 4</vt:lpstr>
      <vt:lpstr>Николай Александрович Семашко</vt:lpstr>
      <vt:lpstr>«Профилактика начинается и кончается санитарным просвещением»,– говорил Н.А. Семашко.</vt:lpstr>
      <vt:lpstr>Информируем Вас, что на 2025/2026 учебный год для поступления «Тихоокеанский государственный медицинский университет» в городе Владивостоке запланированы места в рамках квоты целевого приёма  по специальности «медико-профилактическое дело»:</vt:lpstr>
      <vt:lpstr>Роспотребнадзор</vt:lpstr>
      <vt:lpstr>Федеральная служба по надзору в сфере защиты прав потребителей и благополучия человека (Роспотребнадзор) — это федеральный орган исполнительной власти.</vt:lpstr>
      <vt:lpstr>ФБУЗ «Центр гигиены и эпидемиологии» — это  федеральное бюджетное учреждение здравоохранения, обеспечивающее деятельность Роспотребнадзора.</vt:lpstr>
      <vt:lpstr>Слайд 11</vt:lpstr>
      <vt:lpstr>Слайд 12</vt:lpstr>
      <vt:lpstr>Слайд 13</vt:lpstr>
      <vt:lpstr>Специальности программ специалитета</vt:lpstr>
      <vt:lpstr>Слайд 15</vt:lpstr>
      <vt:lpstr>Слайд 16</vt:lpstr>
      <vt:lpstr>Слайд 17</vt:lpstr>
      <vt:lpstr>Слайд 18</vt:lpstr>
      <vt:lpstr>Специальность  32.05.01  Медико-профилактическое дело</vt:lpstr>
      <vt:lpstr>Специальность 32.05.01 Медико-профилактическое дело</vt:lpstr>
      <vt:lpstr>Слайд 21</vt:lpstr>
      <vt:lpstr>Специальность 32.05.01  Медико-профилактическое дело Кем я стану? Где буду работать?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Солдатова Юлия Александровна</dc:creator>
  <cp:lastModifiedBy>Виктория</cp:lastModifiedBy>
  <cp:revision>171</cp:revision>
  <dcterms:created xsi:type="dcterms:W3CDTF">2020-09-11T02:06:24Z</dcterms:created>
  <dcterms:modified xsi:type="dcterms:W3CDTF">2024-10-20T20:52:36Z</dcterms:modified>
</cp:coreProperties>
</file>