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"/>
  </p:notesMasterIdLst>
  <p:sldIdLst>
    <p:sldId id="272" r:id="rId2"/>
    <p:sldId id="278" r:id="rId3"/>
    <p:sldId id="277" r:id="rId4"/>
    <p:sldId id="279" r:id="rId5"/>
    <p:sldId id="27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orient="horz" pos="2137" userDrawn="1">
          <p15:clr>
            <a:srgbClr val="A4A3A4"/>
          </p15:clr>
        </p15:guide>
        <p15:guide id="5" orient="horz" pos="3203" userDrawn="1">
          <p15:clr>
            <a:srgbClr val="A4A3A4"/>
          </p15:clr>
        </p15:guide>
        <p15:guide id="6" pos="2343" userDrawn="1">
          <p15:clr>
            <a:srgbClr val="A4A3A4"/>
          </p15:clr>
        </p15:guide>
        <p15:guide id="7" pos="4838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orient="horz" pos="278" userDrawn="1">
          <p15:clr>
            <a:srgbClr val="A4A3A4"/>
          </p15:clr>
        </p15:guide>
        <p15:guide id="10" orient="horz" pos="981" userDrawn="1">
          <p15:clr>
            <a:srgbClr val="A4A3A4"/>
          </p15:clr>
        </p15:guide>
        <p15:guide id="11" orient="horz" pos="3748" userDrawn="1">
          <p15:clr>
            <a:srgbClr val="A4A3A4"/>
          </p15:clr>
        </p15:guide>
        <p15:guide id="12" orient="horz" pos="3317" userDrawn="1">
          <p15:clr>
            <a:srgbClr val="A4A3A4"/>
          </p15:clr>
        </p15:guide>
        <p15:guide id="13" orient="horz" pos="3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ртикова Наталья Сергеевна" initials="ВНС" lastIdx="2" clrIdx="0">
    <p:extLst>
      <p:ext uri="{19B8F6BF-5375-455C-9EA6-DF929625EA0E}">
        <p15:presenceInfo xmlns:p15="http://schemas.microsoft.com/office/powerpoint/2012/main" userId="S::vertikova.ns@dvfu.ru::4167dc1e-6c33-42b6-ad53-c64b5e68e9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00"/>
    <a:srgbClr val="0431FE"/>
    <a:srgbClr val="FF3B3B"/>
    <a:srgbClr val="5A8284"/>
    <a:srgbClr val="83A9AB"/>
    <a:srgbClr val="A3C0C1"/>
    <a:srgbClr val="8FB1B3"/>
    <a:srgbClr val="6546FC"/>
    <a:srgbClr val="7DA5A7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>
        <p:guide orient="horz" pos="1366"/>
        <p:guide pos="257"/>
        <p:guide orient="horz" pos="1616"/>
        <p:guide orient="horz" pos="2137"/>
        <p:guide orient="horz" pos="3203"/>
        <p:guide pos="2343"/>
        <p:guide pos="4838"/>
        <p:guide pos="4951"/>
        <p:guide orient="horz" pos="278"/>
        <p:guide orient="horz" pos="981"/>
        <p:guide orient="horz" pos="3748"/>
        <p:guide orient="horz" pos="3317"/>
        <p:guide orient="horz"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442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E9BB-4A3D-489A-A85A-928A218D468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F4016-263A-48D1-A1D6-72E6A264D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4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1B1AC-6E7B-2268-993A-F762670CA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BD4E79-8180-AE7D-2F12-F5BA322AE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069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D06F9-0D0A-99E9-4357-12BBD2DC2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C0894-E7E0-82E6-66F8-1DE1929C2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9703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DE4B4C-9914-17C8-3A8A-3236F4CF6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9703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889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7DF34-FF76-C632-3085-DD116B179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6043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81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96927-4A42-B186-F0D7-EC9DE14A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01741-D7F7-DB34-4195-A93420CFA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12210"/>
            <a:ext cx="6172200" cy="45403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4D7B6C-4F0C-ACE1-6401-A6126F35A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26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410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DB475-9688-89BC-90C3-8A32F95DD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B0D6C1-53F3-E614-0CC3-08A47C797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6099"/>
            <a:ext cx="6172200" cy="44282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76137A-F96C-2B0F-98BB-BB4D82B7D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974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558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F4770-E83C-5085-E32E-D4D9F4EB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61477" cy="71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7C713E-414C-A058-154A-85FBFD9C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306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F3F9560-3EF8-1998-2997-928BE1FF399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08" y="365125"/>
            <a:ext cx="1161290" cy="7101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55E4C-2BED-6919-05D8-7DB876CFC3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451"/>
            <a:ext cx="12192000" cy="8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baseline="0">
          <a:solidFill>
            <a:schemeClr val="tx1"/>
          </a:solidFill>
          <a:latin typeface="HeliosC" panose="000005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iosC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iosC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iosC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iosC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iosC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FA8BFFF-A3CC-412E-AC21-C23D8FAF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6" y="365125"/>
            <a:ext cx="9161477" cy="710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1C1B19"/>
                </a:solidFill>
                <a:latin typeface="HeliosBlackC" panose="00000500000000000000" pitchFamily="50" charset="0"/>
                <a:sym typeface="Century Gothic"/>
              </a:rPr>
              <a:t>КУДА МОЖНО ПОСТУПИТЬ?</a:t>
            </a:r>
            <a:br>
              <a:rPr lang="ru-RU" sz="2400" i="1" dirty="0">
                <a:solidFill>
                  <a:srgbClr val="1C1B19"/>
                </a:solidFill>
                <a:latin typeface="HeliosCondThinC" panose="00000500000000000000" pitchFamily="50" charset="0"/>
              </a:rPr>
            </a:br>
            <a:r>
              <a:rPr lang="ru-RU" sz="2400" i="1" kern="0" dirty="0"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БАКАЛАВРИАТ</a:t>
            </a:r>
            <a:endParaRPr lang="en-US" sz="2400" i="1" kern="0" dirty="0">
              <a:latin typeface="HeliosCondThin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ABC7E4-92FD-46E9-81EB-74083EA09A23}"/>
              </a:ext>
            </a:extLst>
          </p:cNvPr>
          <p:cNvSpPr/>
          <p:nvPr/>
        </p:nvSpPr>
        <p:spPr>
          <a:xfrm flipV="1">
            <a:off x="419239" y="1506043"/>
            <a:ext cx="3290077" cy="297944"/>
          </a:xfrm>
          <a:prstGeom prst="rect">
            <a:avLst/>
          </a:prstGeom>
          <a:solidFill>
            <a:srgbClr val="6546FC"/>
          </a:solidFill>
          <a:ln>
            <a:solidFill>
              <a:srgbClr val="6546F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267;p11">
            <a:extLst>
              <a:ext uri="{FF2B5EF4-FFF2-40B4-BE49-F238E27FC236}">
                <a16:creationId xmlns:a16="http://schemas.microsoft.com/office/drawing/2014/main" id="{3D260F6E-9730-46FE-B787-4EEE049EFAF8}"/>
              </a:ext>
            </a:extLst>
          </p:cNvPr>
          <p:cNvSpPr txBox="1"/>
          <p:nvPr/>
        </p:nvSpPr>
        <p:spPr>
          <a:xfrm>
            <a:off x="452971" y="1899882"/>
            <a:ext cx="3222611" cy="53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08.03.01</a:t>
            </a:r>
          </a:p>
          <a:p>
            <a:pPr marL="12700" marR="508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7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 lvl="0" algn="ctr">
              <a:spcBef>
                <a:spcPts val="0"/>
              </a:spcBef>
              <a:spcAft>
                <a:spcPts val="0"/>
              </a:spcAft>
            </a:pPr>
            <a:r>
              <a:rPr lang="ru-RU" sz="14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СТРОИТЕЛЬСТВО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7AE232-3094-4376-BD64-E6D1C5064B74}"/>
              </a:ext>
            </a:extLst>
          </p:cNvPr>
          <p:cNvSpPr/>
          <p:nvPr/>
        </p:nvSpPr>
        <p:spPr>
          <a:xfrm flipV="1">
            <a:off x="419239" y="1803794"/>
            <a:ext cx="3290077" cy="765639"/>
          </a:xfrm>
          <a:prstGeom prst="rect">
            <a:avLst/>
          </a:prstGeom>
          <a:noFill/>
          <a:ln>
            <a:solidFill>
              <a:srgbClr val="6546F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93;p7">
            <a:extLst>
              <a:ext uri="{FF2B5EF4-FFF2-40B4-BE49-F238E27FC236}">
                <a16:creationId xmlns:a16="http://schemas.microsoft.com/office/drawing/2014/main" id="{DD8ABA16-2A48-4957-9155-A783665CC7D5}"/>
              </a:ext>
            </a:extLst>
          </p:cNvPr>
          <p:cNvSpPr txBox="1"/>
          <p:nvPr/>
        </p:nvSpPr>
        <p:spPr>
          <a:xfrm>
            <a:off x="1058164" y="1553038"/>
            <a:ext cx="2012226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HeliosC" panose="00000500000000000000" pitchFamily="50" charset="0"/>
                <a:ea typeface="Century Gothic"/>
                <a:cs typeface="Century Gothic"/>
                <a:sym typeface="Century Gothic"/>
              </a:rPr>
              <a:t>Направление подготовки</a:t>
            </a:r>
            <a:endParaRPr sz="1200" dirty="0">
              <a:solidFill>
                <a:schemeClr val="bg1"/>
              </a:solidFill>
              <a:latin typeface="HeliosC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8C7DE5-6781-4A68-B5B6-0C56D5385C2C}"/>
              </a:ext>
            </a:extLst>
          </p:cNvPr>
          <p:cNvSpPr/>
          <p:nvPr/>
        </p:nvSpPr>
        <p:spPr>
          <a:xfrm flipV="1">
            <a:off x="419238" y="3058560"/>
            <a:ext cx="3290078" cy="297944"/>
          </a:xfrm>
          <a:prstGeom prst="rect">
            <a:avLst/>
          </a:prstGeom>
          <a:solidFill>
            <a:srgbClr val="83A9AB"/>
          </a:solidFill>
          <a:ln>
            <a:solidFill>
              <a:srgbClr val="7DA5A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F00"/>
              </a:solidFill>
            </a:endParaRPr>
          </a:p>
        </p:txBody>
      </p:sp>
      <p:sp>
        <p:nvSpPr>
          <p:cNvPr id="11" name="Google Shape;193;p7">
            <a:extLst>
              <a:ext uri="{FF2B5EF4-FFF2-40B4-BE49-F238E27FC236}">
                <a16:creationId xmlns:a16="http://schemas.microsoft.com/office/drawing/2014/main" id="{926210E6-1766-42F7-B8D7-400559E85BC7}"/>
              </a:ext>
            </a:extLst>
          </p:cNvPr>
          <p:cNvSpPr txBox="1"/>
          <p:nvPr/>
        </p:nvSpPr>
        <p:spPr>
          <a:xfrm>
            <a:off x="938899" y="3110480"/>
            <a:ext cx="2250756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ru-RU" sz="1200" dirty="0">
                <a:solidFill>
                  <a:schemeClr val="bg1"/>
                </a:solidFill>
                <a:latin typeface="HeliosC" panose="00000500000000000000" pitchFamily="50" charset="0"/>
                <a:sym typeface="Century Gothic"/>
              </a:rPr>
              <a:t>Заказчик / Кафедра ВУЦ</a:t>
            </a:r>
            <a:endParaRPr sz="1200" dirty="0">
              <a:solidFill>
                <a:schemeClr val="bg1"/>
              </a:solidFill>
              <a:latin typeface="HeliosC" panose="00000500000000000000" pitchFamily="50" charset="0"/>
              <a:sym typeface="Century Gothic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81806A-E997-4683-A0FC-EC5872BC1D52}"/>
              </a:ext>
            </a:extLst>
          </p:cNvPr>
          <p:cNvSpPr/>
          <p:nvPr/>
        </p:nvSpPr>
        <p:spPr>
          <a:xfrm flipV="1">
            <a:off x="419238" y="3345533"/>
            <a:ext cx="3290078" cy="1059264"/>
          </a:xfrm>
          <a:prstGeom prst="rect">
            <a:avLst/>
          </a:prstGeom>
          <a:noFill/>
          <a:ln>
            <a:solidFill>
              <a:srgbClr val="7DA5A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89;p15">
            <a:extLst>
              <a:ext uri="{FF2B5EF4-FFF2-40B4-BE49-F238E27FC236}">
                <a16:creationId xmlns:a16="http://schemas.microsoft.com/office/drawing/2014/main" id="{A352F873-AFBE-4981-B1A2-498A37D1AE4A}"/>
              </a:ext>
            </a:extLst>
          </p:cNvPr>
          <p:cNvSpPr/>
          <p:nvPr/>
        </p:nvSpPr>
        <p:spPr>
          <a:xfrm rot="5407132">
            <a:off x="1972869" y="2595818"/>
            <a:ext cx="182817" cy="436942"/>
          </a:xfrm>
          <a:prstGeom prst="chevron">
            <a:avLst>
              <a:gd name="adj" fmla="val 50000"/>
            </a:avLst>
          </a:prstGeom>
          <a:solidFill>
            <a:srgbClr val="6546FC">
              <a:alpha val="6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C0954-AAB4-4E59-90AF-D0B4F7ACD4A5}"/>
              </a:ext>
            </a:extLst>
          </p:cNvPr>
          <p:cNvSpPr txBox="1"/>
          <p:nvPr/>
        </p:nvSpPr>
        <p:spPr>
          <a:xfrm>
            <a:off x="452972" y="3557399"/>
            <a:ext cx="3222611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9854" marR="102235" indent="0" algn="ctr">
              <a:buNone/>
              <a:defRPr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marL="12700" marR="5080">
              <a:lnSpc>
                <a:spcPts val="2500"/>
              </a:lnSpc>
            </a:pPr>
            <a:r>
              <a:rPr lang="ru-RU" sz="1800" dirty="0">
                <a:latin typeface="HeliosBlackC" panose="00000500000000000000" pitchFamily="50" charset="0"/>
                <a:sym typeface="Century Gothic"/>
              </a:rPr>
              <a:t>УПРАВЛЕНИЕ НАЧАЛЬНИКА ИНЖЕНЕРНЫХ ВОЙСК ВС РФ</a:t>
            </a:r>
          </a:p>
        </p:txBody>
      </p:sp>
      <p:sp>
        <p:nvSpPr>
          <p:cNvPr id="17" name="Google Shape;195;p7">
            <a:extLst>
              <a:ext uri="{FF2B5EF4-FFF2-40B4-BE49-F238E27FC236}">
                <a16:creationId xmlns:a16="http://schemas.microsoft.com/office/drawing/2014/main" id="{F85C5E65-C3D0-4737-943D-BE265AFAA8D1}"/>
              </a:ext>
            </a:extLst>
          </p:cNvPr>
          <p:cNvSpPr txBox="1"/>
          <p:nvPr/>
        </p:nvSpPr>
        <p:spPr>
          <a:xfrm>
            <a:off x="4166329" y="1731763"/>
            <a:ext cx="3316777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C1B19"/>
                </a:solidFill>
                <a:latin typeface="HeliosBlackC" panose="00000500000000000000" pitchFamily="50" charset="0"/>
                <a:ea typeface="+mj-ea"/>
                <a:cs typeface="Arial" panose="020B0604020202020204" pitchFamily="34" charset="0"/>
                <a:sym typeface="Century Gothic"/>
              </a:rPr>
              <a:t>ЭКЗАМЕНЫ</a:t>
            </a:r>
            <a:r>
              <a:rPr lang="ru-RU" sz="16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 </a:t>
            </a: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(МИНИМАЛЬНЫЙ БАЛЛ)</a:t>
            </a:r>
          </a:p>
        </p:txBody>
      </p:sp>
      <p:sp>
        <p:nvSpPr>
          <p:cNvPr id="18" name="Google Shape;203;p7">
            <a:extLst>
              <a:ext uri="{FF2B5EF4-FFF2-40B4-BE49-F238E27FC236}">
                <a16:creationId xmlns:a16="http://schemas.microsoft.com/office/drawing/2014/main" id="{FF1D7769-F927-4D78-B89D-CDBE475573CE}"/>
              </a:ext>
            </a:extLst>
          </p:cNvPr>
          <p:cNvSpPr txBox="1"/>
          <p:nvPr/>
        </p:nvSpPr>
        <p:spPr>
          <a:xfrm>
            <a:off x="6966371" y="2293930"/>
            <a:ext cx="56545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19" name="Google Shape;203;p7">
            <a:extLst>
              <a:ext uri="{FF2B5EF4-FFF2-40B4-BE49-F238E27FC236}">
                <a16:creationId xmlns:a16="http://schemas.microsoft.com/office/drawing/2014/main" id="{438BAD96-8F5E-4B57-B342-A1A3F8D1098F}"/>
              </a:ext>
            </a:extLst>
          </p:cNvPr>
          <p:cNvSpPr txBox="1"/>
          <p:nvPr/>
        </p:nvSpPr>
        <p:spPr>
          <a:xfrm>
            <a:off x="6966371" y="2940002"/>
            <a:ext cx="56545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40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20" name="Google Shape;203;p7">
            <a:extLst>
              <a:ext uri="{FF2B5EF4-FFF2-40B4-BE49-F238E27FC236}">
                <a16:creationId xmlns:a16="http://schemas.microsoft.com/office/drawing/2014/main" id="{145A2AAF-30EB-4361-96D4-D478D840043B}"/>
              </a:ext>
            </a:extLst>
          </p:cNvPr>
          <p:cNvSpPr txBox="1"/>
          <p:nvPr/>
        </p:nvSpPr>
        <p:spPr>
          <a:xfrm>
            <a:off x="6966370" y="3775247"/>
            <a:ext cx="565449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44</a:t>
            </a: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30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D50E537-0DDC-4788-96EF-DADFF2BD8764}"/>
              </a:ext>
            </a:extLst>
          </p:cNvPr>
          <p:cNvSpPr/>
          <p:nvPr/>
        </p:nvSpPr>
        <p:spPr>
          <a:xfrm>
            <a:off x="3912649" y="1506043"/>
            <a:ext cx="3755334" cy="4145727"/>
          </a:xfrm>
          <a:prstGeom prst="rect">
            <a:avLst/>
          </a:prstGeom>
          <a:noFill/>
          <a:ln>
            <a:solidFill>
              <a:srgbClr val="7DA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7AD1C-13ED-4401-90AE-9A9243BD84C2}"/>
              </a:ext>
            </a:extLst>
          </p:cNvPr>
          <p:cNvSpPr txBox="1"/>
          <p:nvPr/>
        </p:nvSpPr>
        <p:spPr>
          <a:xfrm>
            <a:off x="4076644" y="2346509"/>
            <a:ext cx="13523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МАТЕМАТИКА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A24205-4555-4B00-A0B0-9227839D34C2}"/>
              </a:ext>
            </a:extLst>
          </p:cNvPr>
          <p:cNvSpPr txBox="1"/>
          <p:nvPr/>
        </p:nvSpPr>
        <p:spPr>
          <a:xfrm>
            <a:off x="4452623" y="3789354"/>
            <a:ext cx="214077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ФИЗИКА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ИНФОРМАТИКА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ХИМИЯ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ИНОСТРАННЫЙ ЯЗЫК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351E1-7607-4B9A-A593-37D27E363774}"/>
              </a:ext>
            </a:extLst>
          </p:cNvPr>
          <p:cNvSpPr txBox="1"/>
          <p:nvPr/>
        </p:nvSpPr>
        <p:spPr>
          <a:xfrm>
            <a:off x="4076644" y="2992581"/>
            <a:ext cx="15528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РУССКИЙ ЯЗЫК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2237B49-5AC0-4A35-956E-CF1F569A41EA}"/>
              </a:ext>
            </a:extLst>
          </p:cNvPr>
          <p:cNvCxnSpPr>
            <a:cxnSpLocks/>
          </p:cNvCxnSpPr>
          <p:nvPr/>
        </p:nvCxnSpPr>
        <p:spPr>
          <a:xfrm>
            <a:off x="4207655" y="2807530"/>
            <a:ext cx="3147557" cy="0"/>
          </a:xfrm>
          <a:prstGeom prst="line">
            <a:avLst/>
          </a:prstGeom>
          <a:ln w="12700">
            <a:solidFill>
              <a:srgbClr val="7DA5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1091D1B-A95F-462A-89FB-1446CB091F50}"/>
              </a:ext>
            </a:extLst>
          </p:cNvPr>
          <p:cNvCxnSpPr>
            <a:cxnSpLocks/>
          </p:cNvCxnSpPr>
          <p:nvPr/>
        </p:nvCxnSpPr>
        <p:spPr>
          <a:xfrm>
            <a:off x="4207655" y="3429766"/>
            <a:ext cx="3147557" cy="0"/>
          </a:xfrm>
          <a:prstGeom prst="line">
            <a:avLst/>
          </a:prstGeom>
          <a:ln w="12700">
            <a:solidFill>
              <a:srgbClr val="7DA5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5EB850-2E1C-410A-B5B7-8EDD2DC630AC}"/>
              </a:ext>
            </a:extLst>
          </p:cNvPr>
          <p:cNvSpPr txBox="1"/>
          <p:nvPr/>
        </p:nvSpPr>
        <p:spPr>
          <a:xfrm rot="16200000">
            <a:off x="3414358" y="4509820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kern="0" dirty="0">
                <a:solidFill>
                  <a:srgbClr val="0431FE"/>
                </a:solidFill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</a:rPr>
              <a:t>ПРЕДМЕТ  НА  ВЫБОР</a:t>
            </a:r>
          </a:p>
        </p:txBody>
      </p:sp>
      <p:sp>
        <p:nvSpPr>
          <p:cNvPr id="28" name="Google Shape;203;p7">
            <a:extLst>
              <a:ext uri="{FF2B5EF4-FFF2-40B4-BE49-F238E27FC236}">
                <a16:creationId xmlns:a16="http://schemas.microsoft.com/office/drawing/2014/main" id="{38154B0B-1925-4AA8-848D-AF1030A117EB}"/>
              </a:ext>
            </a:extLst>
          </p:cNvPr>
          <p:cNvSpPr txBox="1"/>
          <p:nvPr/>
        </p:nvSpPr>
        <p:spPr>
          <a:xfrm>
            <a:off x="328749" y="4655930"/>
            <a:ext cx="1566196" cy="10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431FE"/>
                </a:solidFill>
                <a:latin typeface="HeliosBlackC" panose="00000500000000000000" pitchFamily="50" charset="0"/>
                <a:ea typeface="Century Gothic"/>
                <a:cs typeface="Century Gothic"/>
                <a:sym typeface="Century Gothic"/>
              </a:rPr>
              <a:t>4</a:t>
            </a:r>
            <a:endParaRPr lang="ru-RU" sz="1400" b="1" dirty="0">
              <a:solidFill>
                <a:srgbClr val="0431FE"/>
              </a:solidFill>
              <a:latin typeface="HeliosBlackC" panose="00000500000000000000" pitchFamily="50" charset="0"/>
              <a:ea typeface="Century Gothic"/>
              <a:cs typeface="Century Gothic"/>
              <a:sym typeface="Century Gothic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ГОДА </a:t>
            </a:r>
            <a:b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</a:b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ОБУЧЕНИЯ 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17186B3C-5210-487C-8FB8-0D74EBB83B5F}"/>
              </a:ext>
            </a:extLst>
          </p:cNvPr>
          <p:cNvSpPr txBox="1">
            <a:spLocks/>
          </p:cNvSpPr>
          <p:nvPr/>
        </p:nvSpPr>
        <p:spPr>
          <a:xfrm>
            <a:off x="7268326" y="4476778"/>
            <a:ext cx="5306855" cy="1390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HeliosC" panose="000005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ВОЕННАЯ ПОДГОТОВКА</a:t>
            </a:r>
            <a:b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</a:b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ДЛЯ ПРОХОЖДЕНИЯ </a:t>
            </a:r>
            <a:b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</a:b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ВОЕННОЙ СЛУЖБЫ ПО КОНТРАКТУ</a:t>
            </a:r>
            <a:endParaRPr lang="en-US" sz="2200" kern="0" dirty="0">
              <a:solidFill>
                <a:srgbClr val="5A8284"/>
              </a:solidFill>
              <a:latin typeface="HeliosCondThinC" panose="00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C61D82D-FFB5-496F-9319-C27002A17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"/>
          <a:stretch/>
        </p:blipFill>
        <p:spPr>
          <a:xfrm>
            <a:off x="8023079" y="1512113"/>
            <a:ext cx="4168921" cy="2875598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EE264FA-4B47-4D8A-8318-52EE9E0845B8}"/>
              </a:ext>
            </a:extLst>
          </p:cNvPr>
          <p:cNvSpPr/>
          <p:nvPr/>
        </p:nvSpPr>
        <p:spPr>
          <a:xfrm>
            <a:off x="938899" y="6161766"/>
            <a:ext cx="5817996" cy="649588"/>
          </a:xfrm>
          <a:prstGeom prst="rect">
            <a:avLst/>
          </a:prstGeom>
          <a:solidFill>
            <a:srgbClr val="043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C53A6E7-BFED-4B59-936D-4460927144D6}"/>
              </a:ext>
            </a:extLst>
          </p:cNvPr>
          <p:cNvSpPr/>
          <p:nvPr/>
        </p:nvSpPr>
        <p:spPr>
          <a:xfrm>
            <a:off x="213433" y="6161766"/>
            <a:ext cx="560227" cy="560227"/>
          </a:xfrm>
          <a:prstGeom prst="ellipse">
            <a:avLst/>
          </a:prstGeom>
          <a:solidFill>
            <a:srgbClr val="FF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2D9318F-A89B-461C-B9E3-437B4095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8" y="6175567"/>
            <a:ext cx="534031" cy="4783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579AEB8-C5E4-4F17-B58C-509196DB4E2E}"/>
              </a:ext>
            </a:extLst>
          </p:cNvPr>
          <p:cNvSpPr txBox="1"/>
          <p:nvPr/>
        </p:nvSpPr>
        <p:spPr>
          <a:xfrm>
            <a:off x="-202967" y="6153123"/>
            <a:ext cx="6546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algn="ctr">
              <a:spcBef>
                <a:spcPts val="0"/>
              </a:spcBef>
              <a:spcAft>
                <a:spcPts val="0"/>
              </a:spcAft>
            </a:pPr>
            <a:r>
              <a:rPr lang="ru-RU" sz="2800" i="1" kern="0" dirty="0">
                <a:solidFill>
                  <a:schemeClr val="bg1"/>
                </a:solidFill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ВОЕННЫЙ УЧЕБНЫЙ ЦЕНТР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5C3854-BFE0-47FC-B435-B784E0B60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098" y="1506043"/>
            <a:ext cx="4328535" cy="2889754"/>
          </a:xfrm>
          <a:prstGeom prst="rect">
            <a:avLst/>
          </a:prstGeom>
        </p:spPr>
      </p:pic>
      <p:sp>
        <p:nvSpPr>
          <p:cNvPr id="34" name="Google Shape;203;p7">
            <a:extLst>
              <a:ext uri="{FF2B5EF4-FFF2-40B4-BE49-F238E27FC236}">
                <a16:creationId xmlns:a16="http://schemas.microsoft.com/office/drawing/2014/main" id="{68FF077A-1A45-4045-843C-7ED5B177E426}"/>
              </a:ext>
            </a:extLst>
          </p:cNvPr>
          <p:cNvSpPr txBox="1"/>
          <p:nvPr/>
        </p:nvSpPr>
        <p:spPr>
          <a:xfrm>
            <a:off x="1576685" y="4653414"/>
            <a:ext cx="2506733" cy="10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ru-RU" sz="3600" b="1" dirty="0">
                <a:solidFill>
                  <a:srgbClr val="0431FE"/>
                </a:solidFill>
                <a:latin typeface="HeliosBlackC" panose="00000500000000000000" pitchFamily="50" charset="0"/>
                <a:ea typeface="Century Gothic"/>
                <a:cs typeface="Century Gothic"/>
                <a:sym typeface="Century Gothic"/>
              </a:rPr>
              <a:t>1</a:t>
            </a: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УЧЕБНАЯ ГРУППА</a:t>
            </a: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ЦЕЛЕВЫЕ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353151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FA8BFFF-A3CC-412E-AC21-C23D8FAF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6" y="365125"/>
            <a:ext cx="9161477" cy="710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1C1B19"/>
                </a:solidFill>
                <a:latin typeface="HeliosBlackC" panose="00000500000000000000" pitchFamily="50" charset="0"/>
                <a:sym typeface="Century Gothic"/>
              </a:rPr>
              <a:t>КУДА МОЖНО ПОСТУПИТЬ?</a:t>
            </a:r>
            <a:br>
              <a:rPr lang="ru-RU" sz="2400" i="1" dirty="0">
                <a:solidFill>
                  <a:srgbClr val="1C1B19"/>
                </a:solidFill>
                <a:latin typeface="HeliosCondThinC" panose="00000500000000000000" pitchFamily="50" charset="0"/>
              </a:rPr>
            </a:br>
            <a:r>
              <a:rPr lang="ru-RU" sz="2400" i="1" kern="0" dirty="0"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БАКАЛАВРИАТ</a:t>
            </a:r>
            <a:endParaRPr lang="en-US" sz="2400" i="1" kern="0" dirty="0">
              <a:latin typeface="HeliosCondThin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ABC7E4-92FD-46E9-81EB-74083EA09A23}"/>
              </a:ext>
            </a:extLst>
          </p:cNvPr>
          <p:cNvSpPr/>
          <p:nvPr/>
        </p:nvSpPr>
        <p:spPr>
          <a:xfrm flipV="1">
            <a:off x="419239" y="1506043"/>
            <a:ext cx="3290077" cy="297944"/>
          </a:xfrm>
          <a:prstGeom prst="rect">
            <a:avLst/>
          </a:prstGeom>
          <a:solidFill>
            <a:srgbClr val="6546FC"/>
          </a:solidFill>
          <a:ln>
            <a:solidFill>
              <a:srgbClr val="6546F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267;p11">
            <a:extLst>
              <a:ext uri="{FF2B5EF4-FFF2-40B4-BE49-F238E27FC236}">
                <a16:creationId xmlns:a16="http://schemas.microsoft.com/office/drawing/2014/main" id="{3D260F6E-9730-46FE-B787-4EEE049EFAF8}"/>
              </a:ext>
            </a:extLst>
          </p:cNvPr>
          <p:cNvSpPr txBox="1"/>
          <p:nvPr/>
        </p:nvSpPr>
        <p:spPr>
          <a:xfrm>
            <a:off x="452971" y="1899882"/>
            <a:ext cx="3222611" cy="9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26.03.02</a:t>
            </a:r>
          </a:p>
          <a:p>
            <a:pPr marL="12700" marR="508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7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 lvl="0" algn="ctr">
              <a:spcBef>
                <a:spcPts val="0"/>
              </a:spcBef>
              <a:spcAft>
                <a:spcPts val="0"/>
              </a:spcAft>
            </a:pPr>
            <a:r>
              <a:rPr lang="ru-RU" sz="14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КОРАБЛЕСТРОЕНИЕ, ОКЕАНОТЕХНИКА И СИСТЕМОТЕХНИКА ОБЪЕКТОВ МОРСКОЙ ИНФРАСТРУКТУРЫ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7AE232-3094-4376-BD64-E6D1C5064B74}"/>
              </a:ext>
            </a:extLst>
          </p:cNvPr>
          <p:cNvSpPr/>
          <p:nvPr/>
        </p:nvSpPr>
        <p:spPr>
          <a:xfrm flipV="1">
            <a:off x="419239" y="1803793"/>
            <a:ext cx="3290077" cy="1171675"/>
          </a:xfrm>
          <a:prstGeom prst="rect">
            <a:avLst/>
          </a:prstGeom>
          <a:noFill/>
          <a:ln>
            <a:solidFill>
              <a:srgbClr val="6546F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93;p7">
            <a:extLst>
              <a:ext uri="{FF2B5EF4-FFF2-40B4-BE49-F238E27FC236}">
                <a16:creationId xmlns:a16="http://schemas.microsoft.com/office/drawing/2014/main" id="{DD8ABA16-2A48-4957-9155-A783665CC7D5}"/>
              </a:ext>
            </a:extLst>
          </p:cNvPr>
          <p:cNvSpPr txBox="1"/>
          <p:nvPr/>
        </p:nvSpPr>
        <p:spPr>
          <a:xfrm>
            <a:off x="1058164" y="1553038"/>
            <a:ext cx="2012226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HeliosC" panose="00000500000000000000" pitchFamily="50" charset="0"/>
                <a:ea typeface="Century Gothic"/>
                <a:cs typeface="Century Gothic"/>
                <a:sym typeface="Century Gothic"/>
              </a:rPr>
              <a:t>Направление подготовки</a:t>
            </a:r>
            <a:endParaRPr sz="1200" dirty="0">
              <a:solidFill>
                <a:schemeClr val="bg1"/>
              </a:solidFill>
              <a:latin typeface="HeliosC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8C7DE5-6781-4A68-B5B6-0C56D5385C2C}"/>
              </a:ext>
            </a:extLst>
          </p:cNvPr>
          <p:cNvSpPr/>
          <p:nvPr/>
        </p:nvSpPr>
        <p:spPr>
          <a:xfrm flipV="1">
            <a:off x="419238" y="3468135"/>
            <a:ext cx="3290078" cy="297944"/>
          </a:xfrm>
          <a:prstGeom prst="rect">
            <a:avLst/>
          </a:prstGeom>
          <a:solidFill>
            <a:srgbClr val="83A9AB"/>
          </a:solidFill>
          <a:ln>
            <a:solidFill>
              <a:srgbClr val="7DA5A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F00"/>
              </a:solidFill>
            </a:endParaRPr>
          </a:p>
        </p:txBody>
      </p:sp>
      <p:sp>
        <p:nvSpPr>
          <p:cNvPr id="11" name="Google Shape;193;p7">
            <a:extLst>
              <a:ext uri="{FF2B5EF4-FFF2-40B4-BE49-F238E27FC236}">
                <a16:creationId xmlns:a16="http://schemas.microsoft.com/office/drawing/2014/main" id="{926210E6-1766-42F7-B8D7-400559E85BC7}"/>
              </a:ext>
            </a:extLst>
          </p:cNvPr>
          <p:cNvSpPr txBox="1"/>
          <p:nvPr/>
        </p:nvSpPr>
        <p:spPr>
          <a:xfrm>
            <a:off x="938899" y="3520055"/>
            <a:ext cx="2250756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ru-RU" sz="1200" dirty="0">
                <a:solidFill>
                  <a:schemeClr val="bg1"/>
                </a:solidFill>
                <a:latin typeface="HeliosC" panose="00000500000000000000" pitchFamily="50" charset="0"/>
                <a:sym typeface="Century Gothic"/>
              </a:rPr>
              <a:t>Заказчик / Кафедра ВУЦ</a:t>
            </a:r>
            <a:endParaRPr sz="1200" dirty="0">
              <a:solidFill>
                <a:schemeClr val="bg1"/>
              </a:solidFill>
              <a:latin typeface="HeliosC" panose="00000500000000000000" pitchFamily="50" charset="0"/>
              <a:sym typeface="Century Gothic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81806A-E997-4683-A0FC-EC5872BC1D52}"/>
              </a:ext>
            </a:extLst>
          </p:cNvPr>
          <p:cNvSpPr/>
          <p:nvPr/>
        </p:nvSpPr>
        <p:spPr>
          <a:xfrm flipV="1">
            <a:off x="419238" y="3755107"/>
            <a:ext cx="3290078" cy="1059264"/>
          </a:xfrm>
          <a:prstGeom prst="rect">
            <a:avLst/>
          </a:prstGeom>
          <a:noFill/>
          <a:ln>
            <a:solidFill>
              <a:srgbClr val="7DA5A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89;p15">
            <a:extLst>
              <a:ext uri="{FF2B5EF4-FFF2-40B4-BE49-F238E27FC236}">
                <a16:creationId xmlns:a16="http://schemas.microsoft.com/office/drawing/2014/main" id="{A352F873-AFBE-4981-B1A2-498A37D1AE4A}"/>
              </a:ext>
            </a:extLst>
          </p:cNvPr>
          <p:cNvSpPr/>
          <p:nvPr/>
        </p:nvSpPr>
        <p:spPr>
          <a:xfrm rot="5407132">
            <a:off x="1972869" y="3005393"/>
            <a:ext cx="182817" cy="436942"/>
          </a:xfrm>
          <a:prstGeom prst="chevron">
            <a:avLst>
              <a:gd name="adj" fmla="val 50000"/>
            </a:avLst>
          </a:prstGeom>
          <a:solidFill>
            <a:srgbClr val="6546FC">
              <a:alpha val="6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C0954-AAB4-4E59-90AF-D0B4F7ACD4A5}"/>
              </a:ext>
            </a:extLst>
          </p:cNvPr>
          <p:cNvSpPr txBox="1"/>
          <p:nvPr/>
        </p:nvSpPr>
        <p:spPr>
          <a:xfrm>
            <a:off x="452972" y="3966974"/>
            <a:ext cx="3222611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9854" marR="102235" indent="0" algn="ctr">
              <a:buNone/>
              <a:defRPr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marL="12700" marR="5080">
              <a:lnSpc>
                <a:spcPts val="2500"/>
              </a:lnSpc>
            </a:pPr>
            <a:r>
              <a:rPr lang="ru-RU" sz="1800" dirty="0">
                <a:latin typeface="HeliosBlackC" panose="00000500000000000000" pitchFamily="50" charset="0"/>
                <a:sym typeface="Century Gothic"/>
              </a:rPr>
              <a:t>ГЛАВНОЕ КОМАНДОВАНИЕ ВОЕННО-МОРСКОГО ФЛОТА</a:t>
            </a:r>
          </a:p>
        </p:txBody>
      </p:sp>
      <p:sp>
        <p:nvSpPr>
          <p:cNvPr id="17" name="Google Shape;195;p7">
            <a:extLst>
              <a:ext uri="{FF2B5EF4-FFF2-40B4-BE49-F238E27FC236}">
                <a16:creationId xmlns:a16="http://schemas.microsoft.com/office/drawing/2014/main" id="{F85C5E65-C3D0-4737-943D-BE265AFAA8D1}"/>
              </a:ext>
            </a:extLst>
          </p:cNvPr>
          <p:cNvSpPr txBox="1"/>
          <p:nvPr/>
        </p:nvSpPr>
        <p:spPr>
          <a:xfrm>
            <a:off x="4166329" y="1731763"/>
            <a:ext cx="3316777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C1B19"/>
                </a:solidFill>
                <a:latin typeface="HeliosBlackC" panose="00000500000000000000" pitchFamily="50" charset="0"/>
                <a:ea typeface="+mj-ea"/>
                <a:cs typeface="Arial" panose="020B0604020202020204" pitchFamily="34" charset="0"/>
                <a:sym typeface="Century Gothic"/>
              </a:rPr>
              <a:t>ЭКЗАМЕНЫ</a:t>
            </a:r>
            <a:r>
              <a:rPr lang="ru-RU" sz="16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 </a:t>
            </a: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(МИНИМАЛЬНЫЙ БАЛЛ)</a:t>
            </a:r>
          </a:p>
        </p:txBody>
      </p:sp>
      <p:sp>
        <p:nvSpPr>
          <p:cNvPr id="18" name="Google Shape;203;p7">
            <a:extLst>
              <a:ext uri="{FF2B5EF4-FFF2-40B4-BE49-F238E27FC236}">
                <a16:creationId xmlns:a16="http://schemas.microsoft.com/office/drawing/2014/main" id="{FF1D7769-F927-4D78-B89D-CDBE475573CE}"/>
              </a:ext>
            </a:extLst>
          </p:cNvPr>
          <p:cNvSpPr txBox="1"/>
          <p:nvPr/>
        </p:nvSpPr>
        <p:spPr>
          <a:xfrm>
            <a:off x="6966371" y="2293930"/>
            <a:ext cx="56545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19" name="Google Shape;203;p7">
            <a:extLst>
              <a:ext uri="{FF2B5EF4-FFF2-40B4-BE49-F238E27FC236}">
                <a16:creationId xmlns:a16="http://schemas.microsoft.com/office/drawing/2014/main" id="{438BAD96-8F5E-4B57-B342-A1A3F8D1098F}"/>
              </a:ext>
            </a:extLst>
          </p:cNvPr>
          <p:cNvSpPr txBox="1"/>
          <p:nvPr/>
        </p:nvSpPr>
        <p:spPr>
          <a:xfrm>
            <a:off x="6966371" y="2940002"/>
            <a:ext cx="56545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40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20" name="Google Shape;203;p7">
            <a:extLst>
              <a:ext uri="{FF2B5EF4-FFF2-40B4-BE49-F238E27FC236}">
                <a16:creationId xmlns:a16="http://schemas.microsoft.com/office/drawing/2014/main" id="{145A2AAF-30EB-4361-96D4-D478D840043B}"/>
              </a:ext>
            </a:extLst>
          </p:cNvPr>
          <p:cNvSpPr txBox="1"/>
          <p:nvPr/>
        </p:nvSpPr>
        <p:spPr>
          <a:xfrm>
            <a:off x="6966370" y="3775247"/>
            <a:ext cx="565449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44</a:t>
            </a: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30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D50E537-0DDC-4788-96EF-DADFF2BD8764}"/>
              </a:ext>
            </a:extLst>
          </p:cNvPr>
          <p:cNvSpPr/>
          <p:nvPr/>
        </p:nvSpPr>
        <p:spPr>
          <a:xfrm>
            <a:off x="3912649" y="1506043"/>
            <a:ext cx="3755334" cy="4145727"/>
          </a:xfrm>
          <a:prstGeom prst="rect">
            <a:avLst/>
          </a:prstGeom>
          <a:noFill/>
          <a:ln>
            <a:solidFill>
              <a:srgbClr val="7DA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7AD1C-13ED-4401-90AE-9A9243BD84C2}"/>
              </a:ext>
            </a:extLst>
          </p:cNvPr>
          <p:cNvSpPr txBox="1"/>
          <p:nvPr/>
        </p:nvSpPr>
        <p:spPr>
          <a:xfrm>
            <a:off x="4076644" y="2346509"/>
            <a:ext cx="13523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МАТЕМАТИКА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A24205-4555-4B00-A0B0-9227839D34C2}"/>
              </a:ext>
            </a:extLst>
          </p:cNvPr>
          <p:cNvSpPr txBox="1"/>
          <p:nvPr/>
        </p:nvSpPr>
        <p:spPr>
          <a:xfrm>
            <a:off x="4452623" y="3789354"/>
            <a:ext cx="214077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ФИЗИКА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ИНФОРМАТИКА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ХИМИЯ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ИНОСТРАННЫЙ ЯЗЫК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351E1-7607-4B9A-A593-37D27E363774}"/>
              </a:ext>
            </a:extLst>
          </p:cNvPr>
          <p:cNvSpPr txBox="1"/>
          <p:nvPr/>
        </p:nvSpPr>
        <p:spPr>
          <a:xfrm>
            <a:off x="4076644" y="2992581"/>
            <a:ext cx="15528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РУССКИЙ ЯЗЫК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2237B49-5AC0-4A35-956E-CF1F569A41EA}"/>
              </a:ext>
            </a:extLst>
          </p:cNvPr>
          <p:cNvCxnSpPr>
            <a:cxnSpLocks/>
          </p:cNvCxnSpPr>
          <p:nvPr/>
        </p:nvCxnSpPr>
        <p:spPr>
          <a:xfrm>
            <a:off x="4207655" y="2807530"/>
            <a:ext cx="3147557" cy="0"/>
          </a:xfrm>
          <a:prstGeom prst="line">
            <a:avLst/>
          </a:prstGeom>
          <a:ln w="12700">
            <a:solidFill>
              <a:srgbClr val="7DA5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1091D1B-A95F-462A-89FB-1446CB091F50}"/>
              </a:ext>
            </a:extLst>
          </p:cNvPr>
          <p:cNvCxnSpPr>
            <a:cxnSpLocks/>
          </p:cNvCxnSpPr>
          <p:nvPr/>
        </p:nvCxnSpPr>
        <p:spPr>
          <a:xfrm>
            <a:off x="4207655" y="3429766"/>
            <a:ext cx="3147557" cy="0"/>
          </a:xfrm>
          <a:prstGeom prst="line">
            <a:avLst/>
          </a:prstGeom>
          <a:ln w="12700">
            <a:solidFill>
              <a:srgbClr val="7DA5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5EB850-2E1C-410A-B5B7-8EDD2DC630AC}"/>
              </a:ext>
            </a:extLst>
          </p:cNvPr>
          <p:cNvSpPr txBox="1"/>
          <p:nvPr/>
        </p:nvSpPr>
        <p:spPr>
          <a:xfrm rot="16200000">
            <a:off x="3414358" y="4509820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kern="0" dirty="0">
                <a:solidFill>
                  <a:srgbClr val="0431FE"/>
                </a:solidFill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</a:rPr>
              <a:t>ПРЕДМЕТ  НА  ВЫБОР</a:t>
            </a:r>
          </a:p>
        </p:txBody>
      </p:sp>
      <p:sp>
        <p:nvSpPr>
          <p:cNvPr id="28" name="Google Shape;203;p7">
            <a:extLst>
              <a:ext uri="{FF2B5EF4-FFF2-40B4-BE49-F238E27FC236}">
                <a16:creationId xmlns:a16="http://schemas.microsoft.com/office/drawing/2014/main" id="{38154B0B-1925-4AA8-848D-AF1030A117EB}"/>
              </a:ext>
            </a:extLst>
          </p:cNvPr>
          <p:cNvSpPr txBox="1"/>
          <p:nvPr/>
        </p:nvSpPr>
        <p:spPr>
          <a:xfrm>
            <a:off x="328749" y="4827113"/>
            <a:ext cx="1566196" cy="10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431FE"/>
                </a:solidFill>
                <a:latin typeface="HeliosBlackC" panose="00000500000000000000" pitchFamily="50" charset="0"/>
                <a:ea typeface="Century Gothic"/>
                <a:cs typeface="Century Gothic"/>
                <a:sym typeface="Century Gothic"/>
              </a:rPr>
              <a:t>4</a:t>
            </a:r>
            <a:endParaRPr lang="ru-RU" sz="1400" b="1" dirty="0">
              <a:solidFill>
                <a:srgbClr val="0431FE"/>
              </a:solidFill>
              <a:latin typeface="HeliosBlackC" panose="00000500000000000000" pitchFamily="50" charset="0"/>
              <a:ea typeface="Century Gothic"/>
              <a:cs typeface="Century Gothic"/>
              <a:sym typeface="Century Gothic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ГОДА </a:t>
            </a:r>
            <a:b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</a:b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ОБУЧЕНИЯ 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17186B3C-5210-487C-8FB8-0D74EBB83B5F}"/>
              </a:ext>
            </a:extLst>
          </p:cNvPr>
          <p:cNvSpPr txBox="1">
            <a:spLocks/>
          </p:cNvSpPr>
          <p:nvPr/>
        </p:nvSpPr>
        <p:spPr>
          <a:xfrm>
            <a:off x="7268326" y="4476778"/>
            <a:ext cx="5306855" cy="1390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HeliosC" panose="000005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ВОЕННАЯ ПОДГОТОВКА</a:t>
            </a:r>
            <a:b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</a:b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ДЛЯ ПРОХОЖДЕНИЯ </a:t>
            </a:r>
            <a:b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</a:b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ВОЕННОЙ СЛУЖБЫ ПО КОНТРАКТУ</a:t>
            </a:r>
            <a:endParaRPr lang="en-US" sz="2200" kern="0" dirty="0">
              <a:solidFill>
                <a:srgbClr val="5A8284"/>
              </a:solidFill>
              <a:latin typeface="HeliosCondThinC" panose="00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C61D82D-FFB5-496F-9319-C27002A17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"/>
          <a:stretch/>
        </p:blipFill>
        <p:spPr>
          <a:xfrm>
            <a:off x="8023079" y="1512113"/>
            <a:ext cx="4168921" cy="2875598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EE264FA-4B47-4D8A-8318-52EE9E0845B8}"/>
              </a:ext>
            </a:extLst>
          </p:cNvPr>
          <p:cNvSpPr/>
          <p:nvPr/>
        </p:nvSpPr>
        <p:spPr>
          <a:xfrm>
            <a:off x="938899" y="6161766"/>
            <a:ext cx="5817996" cy="649588"/>
          </a:xfrm>
          <a:prstGeom prst="rect">
            <a:avLst/>
          </a:prstGeom>
          <a:solidFill>
            <a:srgbClr val="043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C53A6E7-BFED-4B59-936D-4460927144D6}"/>
              </a:ext>
            </a:extLst>
          </p:cNvPr>
          <p:cNvSpPr/>
          <p:nvPr/>
        </p:nvSpPr>
        <p:spPr>
          <a:xfrm>
            <a:off x="213433" y="6161766"/>
            <a:ext cx="560227" cy="560227"/>
          </a:xfrm>
          <a:prstGeom prst="ellipse">
            <a:avLst/>
          </a:prstGeom>
          <a:solidFill>
            <a:srgbClr val="FF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2D9318F-A89B-461C-B9E3-437B4095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8" y="6175567"/>
            <a:ext cx="534031" cy="4783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579AEB8-C5E4-4F17-B58C-509196DB4E2E}"/>
              </a:ext>
            </a:extLst>
          </p:cNvPr>
          <p:cNvSpPr txBox="1"/>
          <p:nvPr/>
        </p:nvSpPr>
        <p:spPr>
          <a:xfrm>
            <a:off x="-202967" y="6153123"/>
            <a:ext cx="6546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algn="ctr">
              <a:spcBef>
                <a:spcPts val="0"/>
              </a:spcBef>
              <a:spcAft>
                <a:spcPts val="0"/>
              </a:spcAft>
            </a:pPr>
            <a:r>
              <a:rPr lang="ru-RU" sz="2800" i="1" kern="0" dirty="0">
                <a:solidFill>
                  <a:schemeClr val="bg1"/>
                </a:solidFill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ВОЕННЫЙ УЧЕБНЫЙ ЦЕНТР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9981FE-2153-4606-B724-21B45273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137" y="1502849"/>
            <a:ext cx="4346825" cy="2901948"/>
          </a:xfrm>
          <a:prstGeom prst="rect">
            <a:avLst/>
          </a:prstGeom>
        </p:spPr>
      </p:pic>
      <p:sp>
        <p:nvSpPr>
          <p:cNvPr id="33" name="Google Shape;203;p7">
            <a:extLst>
              <a:ext uri="{FF2B5EF4-FFF2-40B4-BE49-F238E27FC236}">
                <a16:creationId xmlns:a16="http://schemas.microsoft.com/office/drawing/2014/main" id="{86607E3C-6B3A-4F6F-B69B-47B43D934EA0}"/>
              </a:ext>
            </a:extLst>
          </p:cNvPr>
          <p:cNvSpPr txBox="1"/>
          <p:nvPr/>
        </p:nvSpPr>
        <p:spPr>
          <a:xfrm>
            <a:off x="1576685" y="4824597"/>
            <a:ext cx="2506733" cy="10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ru-RU" sz="3600" b="1" dirty="0">
                <a:solidFill>
                  <a:srgbClr val="0431FE"/>
                </a:solidFill>
                <a:latin typeface="HeliosBlackC" panose="00000500000000000000" pitchFamily="50" charset="0"/>
                <a:ea typeface="Century Gothic"/>
                <a:cs typeface="Century Gothic"/>
                <a:sym typeface="Century Gothic"/>
              </a:rPr>
              <a:t>1</a:t>
            </a: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УЧЕБНАЯ ГРУППА</a:t>
            </a: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ЦЕЛЕВЫЕ МЕСТА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444598-E102-4F66-83C5-2EDABC4DD4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45" b="4916"/>
          <a:stretch/>
        </p:blipFill>
        <p:spPr>
          <a:xfrm>
            <a:off x="7854137" y="1502587"/>
            <a:ext cx="4337863" cy="29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FA8BFFF-A3CC-412E-AC21-C23D8FAF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6" y="365125"/>
            <a:ext cx="9161477" cy="710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1C1B19"/>
                </a:solidFill>
                <a:latin typeface="HeliosBlackC" panose="00000500000000000000" pitchFamily="50" charset="0"/>
                <a:sym typeface="Century Gothic"/>
              </a:rPr>
              <a:t>КУДА МОЖНО ПОСТУПИТЬ?</a:t>
            </a:r>
            <a:br>
              <a:rPr lang="ru-RU" sz="2400" i="1" dirty="0">
                <a:solidFill>
                  <a:srgbClr val="1C1B19"/>
                </a:solidFill>
                <a:latin typeface="HeliosCondThinC" panose="00000500000000000000" pitchFamily="50" charset="0"/>
              </a:rPr>
            </a:br>
            <a:r>
              <a:rPr lang="ru-RU" sz="2400" i="1" kern="0" dirty="0"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СПЕЦИАЛИТЕТ</a:t>
            </a:r>
            <a:endParaRPr lang="en-US" sz="2400" i="1" kern="0" dirty="0">
              <a:latin typeface="HeliosCondThin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ABC7E4-92FD-46E9-81EB-74083EA09A23}"/>
              </a:ext>
            </a:extLst>
          </p:cNvPr>
          <p:cNvSpPr/>
          <p:nvPr/>
        </p:nvSpPr>
        <p:spPr>
          <a:xfrm flipV="1">
            <a:off x="419239" y="1506043"/>
            <a:ext cx="3290077" cy="297944"/>
          </a:xfrm>
          <a:prstGeom prst="rect">
            <a:avLst/>
          </a:prstGeom>
          <a:solidFill>
            <a:srgbClr val="6546FC"/>
          </a:solidFill>
          <a:ln>
            <a:solidFill>
              <a:srgbClr val="6546F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267;p11">
            <a:extLst>
              <a:ext uri="{FF2B5EF4-FFF2-40B4-BE49-F238E27FC236}">
                <a16:creationId xmlns:a16="http://schemas.microsoft.com/office/drawing/2014/main" id="{3D260F6E-9730-46FE-B787-4EEE049EFAF8}"/>
              </a:ext>
            </a:extLst>
          </p:cNvPr>
          <p:cNvSpPr txBox="1"/>
          <p:nvPr/>
        </p:nvSpPr>
        <p:spPr>
          <a:xfrm>
            <a:off x="452971" y="1899882"/>
            <a:ext cx="3222611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indent="0" algn="ctr">
              <a:lnSpc>
                <a:spcPct val="100000"/>
              </a:lnSpc>
              <a:buNone/>
            </a:pPr>
            <a:r>
              <a:rPr lang="ru-RU" sz="1300" dirty="0">
                <a:solidFill>
                  <a:schemeClr val="dk1"/>
                </a:solidFill>
                <a:sym typeface="Century Gothic"/>
              </a:rPr>
              <a:t>08.05.01</a:t>
            </a:r>
          </a:p>
          <a:p>
            <a:pPr marL="12700" marR="5080" indent="0" algn="ctr">
              <a:lnSpc>
                <a:spcPct val="100000"/>
              </a:lnSpc>
              <a:buNone/>
            </a:pPr>
            <a:endParaRPr lang="ru-RU" sz="700" dirty="0">
              <a:solidFill>
                <a:schemeClr val="dk1"/>
              </a:solidFill>
              <a:sym typeface="Century Gothic"/>
            </a:endParaRPr>
          </a:p>
          <a:p>
            <a:pPr marL="12700" marR="5080" indent="0" algn="ctr">
              <a:lnSpc>
                <a:spcPct val="100000"/>
              </a:lnSpc>
              <a:buNone/>
            </a:pPr>
            <a:r>
              <a:rPr lang="ru-RU" sz="1400" i="1" dirty="0">
                <a:solidFill>
                  <a:schemeClr val="dk1"/>
                </a:solidFill>
                <a:sym typeface="Century Gothic"/>
              </a:rPr>
              <a:t>СТРОИТЕЛЬСТВО</a:t>
            </a:r>
            <a:br>
              <a:rPr lang="ru-RU" sz="1400" i="1" dirty="0">
                <a:solidFill>
                  <a:schemeClr val="dk1"/>
                </a:solidFill>
                <a:sym typeface="Century Gothic"/>
              </a:rPr>
            </a:br>
            <a:r>
              <a:rPr lang="ru-RU" sz="1400" i="1" dirty="0">
                <a:solidFill>
                  <a:schemeClr val="dk1"/>
                </a:solidFill>
                <a:sym typeface="Century Gothic"/>
              </a:rPr>
              <a:t>УНИКАЛЬНЫХ ЗДАНИЙ И СООРУЖЕНИЙ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7AE232-3094-4376-BD64-E6D1C5064B74}"/>
              </a:ext>
            </a:extLst>
          </p:cNvPr>
          <p:cNvSpPr/>
          <p:nvPr/>
        </p:nvSpPr>
        <p:spPr>
          <a:xfrm flipV="1">
            <a:off x="419239" y="1803791"/>
            <a:ext cx="3290077" cy="936601"/>
          </a:xfrm>
          <a:prstGeom prst="rect">
            <a:avLst/>
          </a:prstGeom>
          <a:noFill/>
          <a:ln>
            <a:solidFill>
              <a:srgbClr val="6546F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93;p7">
            <a:extLst>
              <a:ext uri="{FF2B5EF4-FFF2-40B4-BE49-F238E27FC236}">
                <a16:creationId xmlns:a16="http://schemas.microsoft.com/office/drawing/2014/main" id="{DD8ABA16-2A48-4957-9155-A783665CC7D5}"/>
              </a:ext>
            </a:extLst>
          </p:cNvPr>
          <p:cNvSpPr txBox="1"/>
          <p:nvPr/>
        </p:nvSpPr>
        <p:spPr>
          <a:xfrm>
            <a:off x="1058164" y="1553038"/>
            <a:ext cx="2012226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HeliosC" panose="00000500000000000000" pitchFamily="50" charset="0"/>
                <a:ea typeface="Century Gothic"/>
                <a:cs typeface="Century Gothic"/>
                <a:sym typeface="Century Gothic"/>
              </a:rPr>
              <a:t>Направление подготовки</a:t>
            </a:r>
            <a:endParaRPr sz="1200" dirty="0">
              <a:solidFill>
                <a:schemeClr val="bg1"/>
              </a:solidFill>
              <a:latin typeface="HeliosC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8C7DE5-6781-4A68-B5B6-0C56D5385C2C}"/>
              </a:ext>
            </a:extLst>
          </p:cNvPr>
          <p:cNvSpPr/>
          <p:nvPr/>
        </p:nvSpPr>
        <p:spPr>
          <a:xfrm flipV="1">
            <a:off x="419238" y="3277635"/>
            <a:ext cx="3290078" cy="297944"/>
          </a:xfrm>
          <a:prstGeom prst="rect">
            <a:avLst/>
          </a:prstGeom>
          <a:solidFill>
            <a:srgbClr val="83A9AB"/>
          </a:solidFill>
          <a:ln>
            <a:solidFill>
              <a:srgbClr val="7DA5A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F00"/>
              </a:solidFill>
            </a:endParaRPr>
          </a:p>
        </p:txBody>
      </p:sp>
      <p:sp>
        <p:nvSpPr>
          <p:cNvPr id="11" name="Google Shape;193;p7">
            <a:extLst>
              <a:ext uri="{FF2B5EF4-FFF2-40B4-BE49-F238E27FC236}">
                <a16:creationId xmlns:a16="http://schemas.microsoft.com/office/drawing/2014/main" id="{926210E6-1766-42F7-B8D7-400559E85BC7}"/>
              </a:ext>
            </a:extLst>
          </p:cNvPr>
          <p:cNvSpPr txBox="1"/>
          <p:nvPr/>
        </p:nvSpPr>
        <p:spPr>
          <a:xfrm>
            <a:off x="938899" y="3329555"/>
            <a:ext cx="2250756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ru-RU" sz="1200" dirty="0">
                <a:solidFill>
                  <a:schemeClr val="bg1"/>
                </a:solidFill>
                <a:latin typeface="HeliosC" panose="00000500000000000000" pitchFamily="50" charset="0"/>
                <a:sym typeface="Century Gothic"/>
              </a:rPr>
              <a:t>Заказчик / Кафедра ВУЦ</a:t>
            </a:r>
            <a:endParaRPr sz="1200" dirty="0">
              <a:solidFill>
                <a:schemeClr val="bg1"/>
              </a:solidFill>
              <a:latin typeface="HeliosC" panose="00000500000000000000" pitchFamily="50" charset="0"/>
              <a:sym typeface="Century Gothic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81806A-E997-4683-A0FC-EC5872BC1D52}"/>
              </a:ext>
            </a:extLst>
          </p:cNvPr>
          <p:cNvSpPr/>
          <p:nvPr/>
        </p:nvSpPr>
        <p:spPr>
          <a:xfrm flipV="1">
            <a:off x="419238" y="3564608"/>
            <a:ext cx="3290078" cy="1059264"/>
          </a:xfrm>
          <a:prstGeom prst="rect">
            <a:avLst/>
          </a:prstGeom>
          <a:noFill/>
          <a:ln>
            <a:solidFill>
              <a:srgbClr val="7DA5A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89;p15">
            <a:extLst>
              <a:ext uri="{FF2B5EF4-FFF2-40B4-BE49-F238E27FC236}">
                <a16:creationId xmlns:a16="http://schemas.microsoft.com/office/drawing/2014/main" id="{A352F873-AFBE-4981-B1A2-498A37D1AE4A}"/>
              </a:ext>
            </a:extLst>
          </p:cNvPr>
          <p:cNvSpPr/>
          <p:nvPr/>
        </p:nvSpPr>
        <p:spPr>
          <a:xfrm rot="5407132">
            <a:off x="1972869" y="2786318"/>
            <a:ext cx="182817" cy="436942"/>
          </a:xfrm>
          <a:prstGeom prst="chevron">
            <a:avLst>
              <a:gd name="adj" fmla="val 50000"/>
            </a:avLst>
          </a:prstGeom>
          <a:solidFill>
            <a:srgbClr val="6546FC">
              <a:alpha val="6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C0954-AAB4-4E59-90AF-D0B4F7ACD4A5}"/>
              </a:ext>
            </a:extLst>
          </p:cNvPr>
          <p:cNvSpPr txBox="1"/>
          <p:nvPr/>
        </p:nvSpPr>
        <p:spPr>
          <a:xfrm>
            <a:off x="452972" y="3776474"/>
            <a:ext cx="3222611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9854" marR="102235" indent="0" algn="ctr">
              <a:buNone/>
              <a:defRPr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marL="12700" marR="5080">
              <a:lnSpc>
                <a:spcPts val="2500"/>
              </a:lnSpc>
            </a:pPr>
            <a:r>
              <a:rPr lang="ru-RU" sz="1800" dirty="0">
                <a:latin typeface="HeliosBlackC" panose="00000500000000000000" pitchFamily="50" charset="0"/>
                <a:sym typeface="Century Gothic"/>
              </a:rPr>
              <a:t>УПРАВЛЕНИЕ НАЧАЛЬНИКА ИНЖЕНЕРНЫХ ВОЙСК</a:t>
            </a:r>
          </a:p>
        </p:txBody>
      </p:sp>
      <p:sp>
        <p:nvSpPr>
          <p:cNvPr id="17" name="Google Shape;195;p7">
            <a:extLst>
              <a:ext uri="{FF2B5EF4-FFF2-40B4-BE49-F238E27FC236}">
                <a16:creationId xmlns:a16="http://schemas.microsoft.com/office/drawing/2014/main" id="{F85C5E65-C3D0-4737-943D-BE265AFAA8D1}"/>
              </a:ext>
            </a:extLst>
          </p:cNvPr>
          <p:cNvSpPr txBox="1"/>
          <p:nvPr/>
        </p:nvSpPr>
        <p:spPr>
          <a:xfrm>
            <a:off x="4166329" y="1731763"/>
            <a:ext cx="3316777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C1B19"/>
                </a:solidFill>
                <a:latin typeface="HeliosBlackC" panose="00000500000000000000" pitchFamily="50" charset="0"/>
                <a:ea typeface="+mj-ea"/>
                <a:cs typeface="Arial" panose="020B0604020202020204" pitchFamily="34" charset="0"/>
                <a:sym typeface="Century Gothic"/>
              </a:rPr>
              <a:t>ЭКЗАМЕНЫ</a:t>
            </a:r>
            <a:r>
              <a:rPr lang="ru-RU" sz="16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 </a:t>
            </a: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(МИНИМАЛЬНЫЙ БАЛЛ)</a:t>
            </a:r>
          </a:p>
        </p:txBody>
      </p:sp>
      <p:sp>
        <p:nvSpPr>
          <p:cNvPr id="18" name="Google Shape;203;p7">
            <a:extLst>
              <a:ext uri="{FF2B5EF4-FFF2-40B4-BE49-F238E27FC236}">
                <a16:creationId xmlns:a16="http://schemas.microsoft.com/office/drawing/2014/main" id="{FF1D7769-F927-4D78-B89D-CDBE475573CE}"/>
              </a:ext>
            </a:extLst>
          </p:cNvPr>
          <p:cNvSpPr txBox="1"/>
          <p:nvPr/>
        </p:nvSpPr>
        <p:spPr>
          <a:xfrm>
            <a:off x="6966371" y="2293930"/>
            <a:ext cx="56545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19" name="Google Shape;203;p7">
            <a:extLst>
              <a:ext uri="{FF2B5EF4-FFF2-40B4-BE49-F238E27FC236}">
                <a16:creationId xmlns:a16="http://schemas.microsoft.com/office/drawing/2014/main" id="{438BAD96-8F5E-4B57-B342-A1A3F8D1098F}"/>
              </a:ext>
            </a:extLst>
          </p:cNvPr>
          <p:cNvSpPr txBox="1"/>
          <p:nvPr/>
        </p:nvSpPr>
        <p:spPr>
          <a:xfrm>
            <a:off x="6966371" y="2940002"/>
            <a:ext cx="56545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40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20" name="Google Shape;203;p7">
            <a:extLst>
              <a:ext uri="{FF2B5EF4-FFF2-40B4-BE49-F238E27FC236}">
                <a16:creationId xmlns:a16="http://schemas.microsoft.com/office/drawing/2014/main" id="{145A2AAF-30EB-4361-96D4-D478D840043B}"/>
              </a:ext>
            </a:extLst>
          </p:cNvPr>
          <p:cNvSpPr txBox="1"/>
          <p:nvPr/>
        </p:nvSpPr>
        <p:spPr>
          <a:xfrm>
            <a:off x="6966370" y="3775247"/>
            <a:ext cx="565449" cy="149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44</a:t>
            </a: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30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D50E537-0DDC-4788-96EF-DADFF2BD8764}"/>
              </a:ext>
            </a:extLst>
          </p:cNvPr>
          <p:cNvSpPr/>
          <p:nvPr/>
        </p:nvSpPr>
        <p:spPr>
          <a:xfrm>
            <a:off x="3912649" y="1506043"/>
            <a:ext cx="3755334" cy="4145727"/>
          </a:xfrm>
          <a:prstGeom prst="rect">
            <a:avLst/>
          </a:prstGeom>
          <a:noFill/>
          <a:ln>
            <a:solidFill>
              <a:srgbClr val="7DA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7AD1C-13ED-4401-90AE-9A9243BD84C2}"/>
              </a:ext>
            </a:extLst>
          </p:cNvPr>
          <p:cNvSpPr txBox="1"/>
          <p:nvPr/>
        </p:nvSpPr>
        <p:spPr>
          <a:xfrm>
            <a:off x="4076644" y="2346509"/>
            <a:ext cx="13523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МАТЕМАТИКА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A24205-4555-4B00-A0B0-9227839D34C2}"/>
              </a:ext>
            </a:extLst>
          </p:cNvPr>
          <p:cNvSpPr txBox="1"/>
          <p:nvPr/>
        </p:nvSpPr>
        <p:spPr>
          <a:xfrm>
            <a:off x="4452623" y="3789354"/>
            <a:ext cx="214077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ФИЗИКА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ИНФОРМАТИКА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ХИМИЯ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ИНОСТРАННЫЙ ЯЗЫК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351E1-7607-4B9A-A593-37D27E363774}"/>
              </a:ext>
            </a:extLst>
          </p:cNvPr>
          <p:cNvSpPr txBox="1"/>
          <p:nvPr/>
        </p:nvSpPr>
        <p:spPr>
          <a:xfrm>
            <a:off x="4076644" y="2992581"/>
            <a:ext cx="15528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РУССКИЙ ЯЗЫК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2237B49-5AC0-4A35-956E-CF1F569A41EA}"/>
              </a:ext>
            </a:extLst>
          </p:cNvPr>
          <p:cNvCxnSpPr>
            <a:cxnSpLocks/>
          </p:cNvCxnSpPr>
          <p:nvPr/>
        </p:nvCxnSpPr>
        <p:spPr>
          <a:xfrm>
            <a:off x="4207655" y="2807530"/>
            <a:ext cx="3147557" cy="0"/>
          </a:xfrm>
          <a:prstGeom prst="line">
            <a:avLst/>
          </a:prstGeom>
          <a:ln w="12700">
            <a:solidFill>
              <a:srgbClr val="7DA5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1091D1B-A95F-462A-89FB-1446CB091F50}"/>
              </a:ext>
            </a:extLst>
          </p:cNvPr>
          <p:cNvCxnSpPr>
            <a:cxnSpLocks/>
          </p:cNvCxnSpPr>
          <p:nvPr/>
        </p:nvCxnSpPr>
        <p:spPr>
          <a:xfrm>
            <a:off x="4207655" y="3429766"/>
            <a:ext cx="3147557" cy="0"/>
          </a:xfrm>
          <a:prstGeom prst="line">
            <a:avLst/>
          </a:prstGeom>
          <a:ln w="12700">
            <a:solidFill>
              <a:srgbClr val="7DA5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5EB850-2E1C-410A-B5B7-8EDD2DC630AC}"/>
              </a:ext>
            </a:extLst>
          </p:cNvPr>
          <p:cNvSpPr txBox="1"/>
          <p:nvPr/>
        </p:nvSpPr>
        <p:spPr>
          <a:xfrm rot="16200000">
            <a:off x="3414358" y="4509820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kern="0" dirty="0">
                <a:solidFill>
                  <a:srgbClr val="0431FE"/>
                </a:solidFill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</a:rPr>
              <a:t>ПРЕДМЕТ  НА  ВЫБОР</a:t>
            </a:r>
          </a:p>
        </p:txBody>
      </p:sp>
      <p:sp>
        <p:nvSpPr>
          <p:cNvPr id="28" name="Google Shape;203;p7">
            <a:extLst>
              <a:ext uri="{FF2B5EF4-FFF2-40B4-BE49-F238E27FC236}">
                <a16:creationId xmlns:a16="http://schemas.microsoft.com/office/drawing/2014/main" id="{38154B0B-1925-4AA8-848D-AF1030A117EB}"/>
              </a:ext>
            </a:extLst>
          </p:cNvPr>
          <p:cNvSpPr txBox="1"/>
          <p:nvPr/>
        </p:nvSpPr>
        <p:spPr>
          <a:xfrm>
            <a:off x="328749" y="4751180"/>
            <a:ext cx="1566196" cy="10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431FE"/>
                </a:solidFill>
                <a:latin typeface="HeliosBlackC" panose="00000500000000000000" pitchFamily="50" charset="0"/>
                <a:ea typeface="Century Gothic"/>
                <a:cs typeface="Century Gothic"/>
                <a:sym typeface="Century Gothic"/>
              </a:rPr>
              <a:t>6</a:t>
            </a:r>
            <a:endParaRPr lang="ru-RU" sz="1400" b="1" dirty="0">
              <a:solidFill>
                <a:srgbClr val="0431FE"/>
              </a:solidFill>
              <a:latin typeface="HeliosBlackC" panose="00000500000000000000" pitchFamily="50" charset="0"/>
              <a:ea typeface="Century Gothic"/>
              <a:cs typeface="Century Gothic"/>
              <a:sym typeface="Century Gothic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ЛЕТ </a:t>
            </a:r>
            <a:b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</a:b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ОБУЧЕНИЯ 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17186B3C-5210-487C-8FB8-0D74EBB83B5F}"/>
              </a:ext>
            </a:extLst>
          </p:cNvPr>
          <p:cNvSpPr txBox="1">
            <a:spLocks/>
          </p:cNvSpPr>
          <p:nvPr/>
        </p:nvSpPr>
        <p:spPr>
          <a:xfrm>
            <a:off x="7268326" y="4476778"/>
            <a:ext cx="5306855" cy="1390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HeliosC" panose="000005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ВОЕННАЯ ПОДГОТОВКА</a:t>
            </a:r>
            <a:b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</a:b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ДЛЯ ПРОХОЖДЕНИЯ </a:t>
            </a:r>
            <a:b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</a:b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ВОЕННОЙ СЛУЖБЫ ПО КОНТРАКТУ</a:t>
            </a:r>
            <a:endParaRPr lang="en-US" sz="2200" kern="0" dirty="0">
              <a:solidFill>
                <a:srgbClr val="5A8284"/>
              </a:solidFill>
              <a:latin typeface="HeliosCondThinC" panose="000005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C61D82D-FFB5-496F-9319-C27002A17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"/>
          <a:stretch/>
        </p:blipFill>
        <p:spPr>
          <a:xfrm>
            <a:off x="8023079" y="1512113"/>
            <a:ext cx="4168921" cy="2875598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EE264FA-4B47-4D8A-8318-52EE9E0845B8}"/>
              </a:ext>
            </a:extLst>
          </p:cNvPr>
          <p:cNvSpPr/>
          <p:nvPr/>
        </p:nvSpPr>
        <p:spPr>
          <a:xfrm>
            <a:off x="938899" y="6161766"/>
            <a:ext cx="5817996" cy="649588"/>
          </a:xfrm>
          <a:prstGeom prst="rect">
            <a:avLst/>
          </a:prstGeom>
          <a:solidFill>
            <a:srgbClr val="043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C53A6E7-BFED-4B59-936D-4460927144D6}"/>
              </a:ext>
            </a:extLst>
          </p:cNvPr>
          <p:cNvSpPr/>
          <p:nvPr/>
        </p:nvSpPr>
        <p:spPr>
          <a:xfrm>
            <a:off x="213433" y="6161766"/>
            <a:ext cx="560227" cy="560227"/>
          </a:xfrm>
          <a:prstGeom prst="ellipse">
            <a:avLst/>
          </a:prstGeom>
          <a:solidFill>
            <a:srgbClr val="FF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2D9318F-A89B-461C-B9E3-437B4095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8" y="6175567"/>
            <a:ext cx="534031" cy="4783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579AEB8-C5E4-4F17-B58C-509196DB4E2E}"/>
              </a:ext>
            </a:extLst>
          </p:cNvPr>
          <p:cNvSpPr txBox="1"/>
          <p:nvPr/>
        </p:nvSpPr>
        <p:spPr>
          <a:xfrm>
            <a:off x="-202967" y="6153123"/>
            <a:ext cx="6546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algn="ctr">
              <a:spcBef>
                <a:spcPts val="0"/>
              </a:spcBef>
              <a:spcAft>
                <a:spcPts val="0"/>
              </a:spcAft>
            </a:pPr>
            <a:r>
              <a:rPr lang="ru-RU" sz="2800" i="1" kern="0" dirty="0">
                <a:solidFill>
                  <a:schemeClr val="bg1"/>
                </a:solidFill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ВОЕННЫЙ УЧЕБНЫЙ ЦЕНТР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21A39-6DF9-491E-A7F1-F0727DCCE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02" y="1518234"/>
            <a:ext cx="4324513" cy="2887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4DBBE9-51ED-4069-ABB4-D5F0D38A59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5"/>
          <a:stretch/>
        </p:blipFill>
        <p:spPr>
          <a:xfrm>
            <a:off x="7875126" y="1515566"/>
            <a:ext cx="4318813" cy="2889754"/>
          </a:xfrm>
          <a:prstGeom prst="rect">
            <a:avLst/>
          </a:prstGeom>
        </p:spPr>
      </p:pic>
      <p:sp>
        <p:nvSpPr>
          <p:cNvPr id="33" name="Google Shape;203;p7">
            <a:extLst>
              <a:ext uri="{FF2B5EF4-FFF2-40B4-BE49-F238E27FC236}">
                <a16:creationId xmlns:a16="http://schemas.microsoft.com/office/drawing/2014/main" id="{6A73DE09-0BCB-49A6-9EE7-7C15AF333A07}"/>
              </a:ext>
            </a:extLst>
          </p:cNvPr>
          <p:cNvSpPr txBox="1"/>
          <p:nvPr/>
        </p:nvSpPr>
        <p:spPr>
          <a:xfrm>
            <a:off x="1608427" y="4758617"/>
            <a:ext cx="2506733" cy="10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ru-RU" sz="3600" b="1" dirty="0">
                <a:solidFill>
                  <a:srgbClr val="0431FE"/>
                </a:solidFill>
                <a:latin typeface="HeliosBlackC" panose="00000500000000000000" pitchFamily="50" charset="0"/>
                <a:ea typeface="Century Gothic"/>
                <a:cs typeface="Century Gothic"/>
                <a:sym typeface="Century Gothic"/>
              </a:rPr>
              <a:t>1</a:t>
            </a: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УЧЕБНАЯ ГРУППА</a:t>
            </a: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ЦЕЛЕВЫЕ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163613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FA8BFFF-A3CC-412E-AC21-C23D8FAF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6" y="365125"/>
            <a:ext cx="9161477" cy="710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1C1B19"/>
                </a:solidFill>
                <a:latin typeface="HeliosBlackC" panose="00000500000000000000" pitchFamily="50" charset="0"/>
                <a:sym typeface="Century Gothic"/>
              </a:rPr>
              <a:t>КУДА МОЖНО ПОСТУПИТЬ?</a:t>
            </a:r>
            <a:br>
              <a:rPr lang="ru-RU" sz="2400" i="1" dirty="0">
                <a:solidFill>
                  <a:srgbClr val="1C1B19"/>
                </a:solidFill>
                <a:latin typeface="HeliosCondThinC" panose="00000500000000000000" pitchFamily="50" charset="0"/>
              </a:rPr>
            </a:br>
            <a:r>
              <a:rPr lang="ru-RU" sz="2400" i="1" kern="0" dirty="0"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СПЕЦИАЛИТЕТ</a:t>
            </a:r>
            <a:endParaRPr lang="en-US" sz="2400" i="1" kern="0" dirty="0">
              <a:latin typeface="HeliosCondThin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ABC7E4-92FD-46E9-81EB-74083EA09A23}"/>
              </a:ext>
            </a:extLst>
          </p:cNvPr>
          <p:cNvSpPr/>
          <p:nvPr/>
        </p:nvSpPr>
        <p:spPr>
          <a:xfrm flipV="1">
            <a:off x="419239" y="1506043"/>
            <a:ext cx="3290077" cy="297944"/>
          </a:xfrm>
          <a:prstGeom prst="rect">
            <a:avLst/>
          </a:prstGeom>
          <a:solidFill>
            <a:srgbClr val="6546FC"/>
          </a:solidFill>
          <a:ln>
            <a:solidFill>
              <a:srgbClr val="6546F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267;p11">
            <a:extLst>
              <a:ext uri="{FF2B5EF4-FFF2-40B4-BE49-F238E27FC236}">
                <a16:creationId xmlns:a16="http://schemas.microsoft.com/office/drawing/2014/main" id="{3D260F6E-9730-46FE-B787-4EEE049EFAF8}"/>
              </a:ext>
            </a:extLst>
          </p:cNvPr>
          <p:cNvSpPr txBox="1"/>
          <p:nvPr/>
        </p:nvSpPr>
        <p:spPr>
          <a:xfrm>
            <a:off x="452971" y="1899882"/>
            <a:ext cx="3222611" cy="536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10.05.01</a:t>
            </a:r>
          </a:p>
          <a:p>
            <a:pPr marL="12700" marR="508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7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 lvl="0" algn="ctr">
              <a:spcBef>
                <a:spcPts val="0"/>
              </a:spcBef>
              <a:spcAft>
                <a:spcPts val="0"/>
              </a:spcAft>
            </a:pPr>
            <a:r>
              <a:rPr lang="ru-RU" sz="14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КОМПЬЮТЕРНАЯ БЕЗОПАСНОСТЬ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7AE232-3094-4376-BD64-E6D1C5064B74}"/>
              </a:ext>
            </a:extLst>
          </p:cNvPr>
          <p:cNvSpPr/>
          <p:nvPr/>
        </p:nvSpPr>
        <p:spPr>
          <a:xfrm flipV="1">
            <a:off x="419239" y="1803794"/>
            <a:ext cx="3290077" cy="765639"/>
          </a:xfrm>
          <a:prstGeom prst="rect">
            <a:avLst/>
          </a:prstGeom>
          <a:noFill/>
          <a:ln>
            <a:solidFill>
              <a:srgbClr val="6546F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193;p7">
            <a:extLst>
              <a:ext uri="{FF2B5EF4-FFF2-40B4-BE49-F238E27FC236}">
                <a16:creationId xmlns:a16="http://schemas.microsoft.com/office/drawing/2014/main" id="{DD8ABA16-2A48-4957-9155-A783665CC7D5}"/>
              </a:ext>
            </a:extLst>
          </p:cNvPr>
          <p:cNvSpPr txBox="1"/>
          <p:nvPr/>
        </p:nvSpPr>
        <p:spPr>
          <a:xfrm>
            <a:off x="1058164" y="1553038"/>
            <a:ext cx="2012226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bg1"/>
                </a:solidFill>
                <a:latin typeface="HeliosC" panose="00000500000000000000" pitchFamily="50" charset="0"/>
                <a:ea typeface="Century Gothic"/>
                <a:cs typeface="Century Gothic"/>
                <a:sym typeface="Century Gothic"/>
              </a:rPr>
              <a:t>Направление подготовки</a:t>
            </a:r>
            <a:endParaRPr sz="1200" dirty="0">
              <a:solidFill>
                <a:schemeClr val="bg1"/>
              </a:solidFill>
              <a:latin typeface="HeliosC" panose="00000500000000000000" pitchFamily="50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8C7DE5-6781-4A68-B5B6-0C56D5385C2C}"/>
              </a:ext>
            </a:extLst>
          </p:cNvPr>
          <p:cNvSpPr/>
          <p:nvPr/>
        </p:nvSpPr>
        <p:spPr>
          <a:xfrm flipV="1">
            <a:off x="419238" y="3058560"/>
            <a:ext cx="3290078" cy="297944"/>
          </a:xfrm>
          <a:prstGeom prst="rect">
            <a:avLst/>
          </a:prstGeom>
          <a:solidFill>
            <a:srgbClr val="83A9AB"/>
          </a:solidFill>
          <a:ln>
            <a:solidFill>
              <a:srgbClr val="7DA5A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6F00"/>
              </a:solidFill>
            </a:endParaRPr>
          </a:p>
        </p:txBody>
      </p:sp>
      <p:sp>
        <p:nvSpPr>
          <p:cNvPr id="11" name="Google Shape;193;p7">
            <a:extLst>
              <a:ext uri="{FF2B5EF4-FFF2-40B4-BE49-F238E27FC236}">
                <a16:creationId xmlns:a16="http://schemas.microsoft.com/office/drawing/2014/main" id="{926210E6-1766-42F7-B8D7-400559E85BC7}"/>
              </a:ext>
            </a:extLst>
          </p:cNvPr>
          <p:cNvSpPr txBox="1"/>
          <p:nvPr/>
        </p:nvSpPr>
        <p:spPr>
          <a:xfrm>
            <a:off x="938899" y="3110480"/>
            <a:ext cx="2250756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ru-RU" sz="1200" dirty="0">
                <a:solidFill>
                  <a:schemeClr val="bg1"/>
                </a:solidFill>
                <a:latin typeface="HeliosC" panose="00000500000000000000" pitchFamily="50" charset="0"/>
                <a:sym typeface="Century Gothic"/>
              </a:rPr>
              <a:t>Заказчик / Кафедра ВУЦ</a:t>
            </a:r>
            <a:endParaRPr sz="1200" dirty="0">
              <a:solidFill>
                <a:schemeClr val="bg1"/>
              </a:solidFill>
              <a:latin typeface="HeliosC" panose="00000500000000000000" pitchFamily="50" charset="0"/>
              <a:sym typeface="Century Gothic"/>
            </a:endParaRPr>
          </a:p>
        </p:txBody>
      </p:sp>
      <p:sp>
        <p:nvSpPr>
          <p:cNvPr id="13" name="Google Shape;89;p15">
            <a:extLst>
              <a:ext uri="{FF2B5EF4-FFF2-40B4-BE49-F238E27FC236}">
                <a16:creationId xmlns:a16="http://schemas.microsoft.com/office/drawing/2014/main" id="{A352F873-AFBE-4981-B1A2-498A37D1AE4A}"/>
              </a:ext>
            </a:extLst>
          </p:cNvPr>
          <p:cNvSpPr/>
          <p:nvPr/>
        </p:nvSpPr>
        <p:spPr>
          <a:xfrm rot="5407132">
            <a:off x="1972869" y="2595818"/>
            <a:ext cx="182817" cy="436942"/>
          </a:xfrm>
          <a:prstGeom prst="chevron">
            <a:avLst>
              <a:gd name="adj" fmla="val 50000"/>
            </a:avLst>
          </a:prstGeom>
          <a:solidFill>
            <a:srgbClr val="6546FC">
              <a:alpha val="6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95;p7">
            <a:extLst>
              <a:ext uri="{FF2B5EF4-FFF2-40B4-BE49-F238E27FC236}">
                <a16:creationId xmlns:a16="http://schemas.microsoft.com/office/drawing/2014/main" id="{F85C5E65-C3D0-4737-943D-BE265AFAA8D1}"/>
              </a:ext>
            </a:extLst>
          </p:cNvPr>
          <p:cNvSpPr txBox="1"/>
          <p:nvPr/>
        </p:nvSpPr>
        <p:spPr>
          <a:xfrm>
            <a:off x="4166329" y="1731763"/>
            <a:ext cx="3316777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1C1B19"/>
                </a:solidFill>
                <a:latin typeface="HeliosBlackC" panose="00000500000000000000" pitchFamily="50" charset="0"/>
                <a:ea typeface="+mj-ea"/>
                <a:cs typeface="Arial" panose="020B0604020202020204" pitchFamily="34" charset="0"/>
                <a:sym typeface="Century Gothic"/>
              </a:rPr>
              <a:t>ЭКЗАМЕНЫ</a:t>
            </a:r>
            <a:r>
              <a:rPr lang="ru-RU" sz="16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 </a:t>
            </a: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(МИНИМАЛЬНЫЙ БАЛЛ)</a:t>
            </a:r>
          </a:p>
        </p:txBody>
      </p:sp>
      <p:sp>
        <p:nvSpPr>
          <p:cNvPr id="18" name="Google Shape;203;p7">
            <a:extLst>
              <a:ext uri="{FF2B5EF4-FFF2-40B4-BE49-F238E27FC236}">
                <a16:creationId xmlns:a16="http://schemas.microsoft.com/office/drawing/2014/main" id="{FF1D7769-F927-4D78-B89D-CDBE475573CE}"/>
              </a:ext>
            </a:extLst>
          </p:cNvPr>
          <p:cNvSpPr txBox="1"/>
          <p:nvPr/>
        </p:nvSpPr>
        <p:spPr>
          <a:xfrm>
            <a:off x="6966371" y="2293930"/>
            <a:ext cx="56545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19" name="Google Shape;203;p7">
            <a:extLst>
              <a:ext uri="{FF2B5EF4-FFF2-40B4-BE49-F238E27FC236}">
                <a16:creationId xmlns:a16="http://schemas.microsoft.com/office/drawing/2014/main" id="{438BAD96-8F5E-4B57-B342-A1A3F8D1098F}"/>
              </a:ext>
            </a:extLst>
          </p:cNvPr>
          <p:cNvSpPr txBox="1"/>
          <p:nvPr/>
        </p:nvSpPr>
        <p:spPr>
          <a:xfrm>
            <a:off x="6966371" y="2940002"/>
            <a:ext cx="565450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40</a:t>
            </a:r>
            <a:endParaRPr sz="2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</p:txBody>
      </p:sp>
      <p:sp>
        <p:nvSpPr>
          <p:cNvPr id="20" name="Google Shape;203;p7">
            <a:extLst>
              <a:ext uri="{FF2B5EF4-FFF2-40B4-BE49-F238E27FC236}">
                <a16:creationId xmlns:a16="http://schemas.microsoft.com/office/drawing/2014/main" id="{145A2AAF-30EB-4361-96D4-D478D840043B}"/>
              </a:ext>
            </a:extLst>
          </p:cNvPr>
          <p:cNvSpPr txBox="1"/>
          <p:nvPr/>
        </p:nvSpPr>
        <p:spPr>
          <a:xfrm>
            <a:off x="6966370" y="4041947"/>
            <a:ext cx="565449" cy="99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39</a:t>
            </a:r>
          </a:p>
          <a:p>
            <a:pPr marL="12700" marR="5080"/>
            <a:endParaRPr lang="ru-RU" sz="1400" b="1" i="1" dirty="0">
              <a:solidFill>
                <a:srgbClr val="0431FE"/>
              </a:solidFill>
              <a:latin typeface="HeliosThinC" panose="00000500000000000000" pitchFamily="50" charset="0"/>
              <a:sym typeface="Century Gothic"/>
            </a:endParaRPr>
          </a:p>
          <a:p>
            <a:pPr marL="12700" marR="5080"/>
            <a:r>
              <a:rPr lang="ru-RU" sz="2400" b="1" i="1" dirty="0">
                <a:solidFill>
                  <a:srgbClr val="0431FE"/>
                </a:solidFill>
                <a:latin typeface="HeliosThinC" panose="00000500000000000000" pitchFamily="50" charset="0"/>
                <a:sym typeface="Century Gothic"/>
              </a:rPr>
              <a:t>44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D50E537-0DDC-4788-96EF-DADFF2BD8764}"/>
              </a:ext>
            </a:extLst>
          </p:cNvPr>
          <p:cNvSpPr/>
          <p:nvPr/>
        </p:nvSpPr>
        <p:spPr>
          <a:xfrm>
            <a:off x="3912649" y="1506043"/>
            <a:ext cx="3755334" cy="4145727"/>
          </a:xfrm>
          <a:prstGeom prst="rect">
            <a:avLst/>
          </a:prstGeom>
          <a:noFill/>
          <a:ln>
            <a:solidFill>
              <a:srgbClr val="7DA5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7AD1C-13ED-4401-90AE-9A9243BD84C2}"/>
              </a:ext>
            </a:extLst>
          </p:cNvPr>
          <p:cNvSpPr txBox="1"/>
          <p:nvPr/>
        </p:nvSpPr>
        <p:spPr>
          <a:xfrm>
            <a:off x="4076644" y="2346509"/>
            <a:ext cx="135235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МАТЕМАТИКА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A24205-4555-4B00-A0B0-9227839D34C2}"/>
              </a:ext>
            </a:extLst>
          </p:cNvPr>
          <p:cNvSpPr txBox="1"/>
          <p:nvPr/>
        </p:nvSpPr>
        <p:spPr>
          <a:xfrm>
            <a:off x="4452623" y="4113204"/>
            <a:ext cx="21407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ФИЗИКА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ИНФОРМАТИКА</a:t>
            </a:r>
          </a:p>
          <a:p>
            <a:pPr marL="12700" marR="5080"/>
            <a:endParaRPr lang="ru-RU" sz="1300" dirty="0">
              <a:solidFill>
                <a:schemeClr val="dk1"/>
              </a:solidFill>
              <a:latin typeface="HeliosC" panose="00000500000000000000" pitchFamily="50" charset="0"/>
              <a:sym typeface="Century Gothic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351E1-7607-4B9A-A593-37D27E363774}"/>
              </a:ext>
            </a:extLst>
          </p:cNvPr>
          <p:cNvSpPr txBox="1"/>
          <p:nvPr/>
        </p:nvSpPr>
        <p:spPr>
          <a:xfrm>
            <a:off x="4076644" y="2992581"/>
            <a:ext cx="15528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/>
            <a:r>
              <a:rPr lang="ru-RU" sz="1300" dirty="0">
                <a:solidFill>
                  <a:schemeClr val="dk1"/>
                </a:solidFill>
                <a:latin typeface="HeliosC" panose="00000500000000000000" pitchFamily="50" charset="0"/>
                <a:sym typeface="Century Gothic"/>
              </a:rPr>
              <a:t>РУССКИЙ ЯЗЫК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2237B49-5AC0-4A35-956E-CF1F569A41EA}"/>
              </a:ext>
            </a:extLst>
          </p:cNvPr>
          <p:cNvCxnSpPr>
            <a:cxnSpLocks/>
          </p:cNvCxnSpPr>
          <p:nvPr/>
        </p:nvCxnSpPr>
        <p:spPr>
          <a:xfrm>
            <a:off x="4207655" y="2807530"/>
            <a:ext cx="3147557" cy="0"/>
          </a:xfrm>
          <a:prstGeom prst="line">
            <a:avLst/>
          </a:prstGeom>
          <a:ln w="12700">
            <a:solidFill>
              <a:srgbClr val="7DA5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1091D1B-A95F-462A-89FB-1446CB091F50}"/>
              </a:ext>
            </a:extLst>
          </p:cNvPr>
          <p:cNvCxnSpPr>
            <a:cxnSpLocks/>
          </p:cNvCxnSpPr>
          <p:nvPr/>
        </p:nvCxnSpPr>
        <p:spPr>
          <a:xfrm>
            <a:off x="4207655" y="3429766"/>
            <a:ext cx="3147557" cy="0"/>
          </a:xfrm>
          <a:prstGeom prst="line">
            <a:avLst/>
          </a:prstGeom>
          <a:ln w="12700">
            <a:solidFill>
              <a:srgbClr val="7DA5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5EB850-2E1C-410A-B5B7-8EDD2DC630AC}"/>
              </a:ext>
            </a:extLst>
          </p:cNvPr>
          <p:cNvSpPr txBox="1"/>
          <p:nvPr/>
        </p:nvSpPr>
        <p:spPr>
          <a:xfrm rot="16200000">
            <a:off x="3414358" y="4509820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kern="0" dirty="0">
                <a:solidFill>
                  <a:srgbClr val="0431FE"/>
                </a:solidFill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</a:rPr>
              <a:t>ПРЕДМЕТ  НА  ВЫБОР</a:t>
            </a:r>
          </a:p>
        </p:txBody>
      </p:sp>
      <p:sp>
        <p:nvSpPr>
          <p:cNvPr id="28" name="Google Shape;203;p7">
            <a:extLst>
              <a:ext uri="{FF2B5EF4-FFF2-40B4-BE49-F238E27FC236}">
                <a16:creationId xmlns:a16="http://schemas.microsoft.com/office/drawing/2014/main" id="{38154B0B-1925-4AA8-848D-AF1030A117EB}"/>
              </a:ext>
            </a:extLst>
          </p:cNvPr>
          <p:cNvSpPr txBox="1"/>
          <p:nvPr/>
        </p:nvSpPr>
        <p:spPr>
          <a:xfrm>
            <a:off x="328749" y="4647499"/>
            <a:ext cx="1566196" cy="10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431FE"/>
                </a:solidFill>
                <a:latin typeface="HeliosBlackC" panose="00000500000000000000" pitchFamily="50" charset="0"/>
                <a:ea typeface="Century Gothic"/>
                <a:cs typeface="Century Gothic"/>
                <a:sym typeface="Century Gothic"/>
              </a:rPr>
              <a:t>5,5</a:t>
            </a:r>
            <a:endParaRPr lang="ru-RU" sz="1400" b="1" dirty="0">
              <a:solidFill>
                <a:srgbClr val="0431FE"/>
              </a:solidFill>
              <a:latin typeface="HeliosBlackC" panose="00000500000000000000" pitchFamily="50" charset="0"/>
              <a:ea typeface="Century Gothic"/>
              <a:cs typeface="Century Gothic"/>
              <a:sym typeface="Century Gothic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ЛЕТ </a:t>
            </a:r>
            <a:b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</a:b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ОБУЧЕНИЯ 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17186B3C-5210-487C-8FB8-0D74EBB83B5F}"/>
              </a:ext>
            </a:extLst>
          </p:cNvPr>
          <p:cNvSpPr txBox="1">
            <a:spLocks/>
          </p:cNvSpPr>
          <p:nvPr/>
        </p:nvSpPr>
        <p:spPr>
          <a:xfrm>
            <a:off x="7268326" y="4476778"/>
            <a:ext cx="5306855" cy="1390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1"/>
                </a:solidFill>
                <a:latin typeface="HeliosC" panose="000005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ВОЕННАЯ ПОДГОТОВКА</a:t>
            </a:r>
            <a:b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</a:b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ДЛЯ ПРОХОЖДЕНИЯ </a:t>
            </a:r>
            <a:b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</a:br>
            <a:r>
              <a:rPr lang="ru-RU" sz="2200" kern="0" dirty="0">
                <a:solidFill>
                  <a:srgbClr val="5A8284"/>
                </a:solidFill>
                <a:latin typeface="HeliosCondThinC" panose="00000500000000000000" pitchFamily="50" charset="0"/>
                <a:cs typeface="Times New Roman" panose="02020603050405020304" pitchFamily="18" charset="0"/>
                <a:sym typeface="Century Gothic"/>
              </a:rPr>
              <a:t>ВОЕННОЙ СЛУЖБЫ ПО КОНТРАКТУ</a:t>
            </a:r>
            <a:endParaRPr lang="en-US" sz="2200" kern="0" dirty="0">
              <a:solidFill>
                <a:srgbClr val="5A8284"/>
              </a:solidFill>
              <a:latin typeface="HeliosCondThinC" panose="00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EE264FA-4B47-4D8A-8318-52EE9E0845B8}"/>
              </a:ext>
            </a:extLst>
          </p:cNvPr>
          <p:cNvSpPr/>
          <p:nvPr/>
        </p:nvSpPr>
        <p:spPr>
          <a:xfrm>
            <a:off x="938899" y="6161766"/>
            <a:ext cx="5817996" cy="649588"/>
          </a:xfrm>
          <a:prstGeom prst="rect">
            <a:avLst/>
          </a:prstGeom>
          <a:solidFill>
            <a:srgbClr val="043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C53A6E7-BFED-4B59-936D-4460927144D6}"/>
              </a:ext>
            </a:extLst>
          </p:cNvPr>
          <p:cNvSpPr/>
          <p:nvPr/>
        </p:nvSpPr>
        <p:spPr>
          <a:xfrm>
            <a:off x="213433" y="6161766"/>
            <a:ext cx="560227" cy="560227"/>
          </a:xfrm>
          <a:prstGeom prst="ellipse">
            <a:avLst/>
          </a:prstGeom>
          <a:solidFill>
            <a:srgbClr val="FF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2D9318F-A89B-461C-B9E3-437B4095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8" y="6175567"/>
            <a:ext cx="534031" cy="4783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579AEB8-C5E4-4F17-B58C-509196DB4E2E}"/>
              </a:ext>
            </a:extLst>
          </p:cNvPr>
          <p:cNvSpPr txBox="1"/>
          <p:nvPr/>
        </p:nvSpPr>
        <p:spPr>
          <a:xfrm>
            <a:off x="-202967" y="6153123"/>
            <a:ext cx="6546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algn="ctr">
              <a:spcBef>
                <a:spcPts val="0"/>
              </a:spcBef>
              <a:spcAft>
                <a:spcPts val="0"/>
              </a:spcAft>
            </a:pPr>
            <a:r>
              <a:rPr lang="ru-RU" sz="2800" i="1" kern="0" dirty="0">
                <a:solidFill>
                  <a:schemeClr val="bg1"/>
                </a:solidFill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ВОЕННЫЙ УЧЕБНЫЙ ЦЕНТР</a:t>
            </a:r>
          </a:p>
        </p:txBody>
      </p:sp>
      <p:sp>
        <p:nvSpPr>
          <p:cNvPr id="34" name="Google Shape;203;p7">
            <a:extLst>
              <a:ext uri="{FF2B5EF4-FFF2-40B4-BE49-F238E27FC236}">
                <a16:creationId xmlns:a16="http://schemas.microsoft.com/office/drawing/2014/main" id="{68FF077A-1A45-4045-843C-7ED5B177E426}"/>
              </a:ext>
            </a:extLst>
          </p:cNvPr>
          <p:cNvSpPr txBox="1"/>
          <p:nvPr/>
        </p:nvSpPr>
        <p:spPr>
          <a:xfrm>
            <a:off x="1576685" y="4644983"/>
            <a:ext cx="2506733" cy="105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algn="ctr"/>
            <a:r>
              <a:rPr lang="ru-RU" sz="3600" b="1" dirty="0">
                <a:solidFill>
                  <a:srgbClr val="0431FE"/>
                </a:solidFill>
                <a:latin typeface="HeliosBlackC" panose="00000500000000000000" pitchFamily="50" charset="0"/>
                <a:ea typeface="Century Gothic"/>
                <a:cs typeface="Century Gothic"/>
                <a:sym typeface="Century Gothic"/>
              </a:rPr>
              <a:t>1</a:t>
            </a: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УЧЕБНАЯ ГРУППА</a:t>
            </a: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ЦЕЛЕВЫЕ МЕСТА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0C8591-8805-4235-91FA-748C7BCCB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954" y="1504739"/>
            <a:ext cx="4155564" cy="3042167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A1C25A0-6090-4E23-B02C-2510313A8A49}"/>
              </a:ext>
            </a:extLst>
          </p:cNvPr>
          <p:cNvSpPr/>
          <p:nvPr/>
        </p:nvSpPr>
        <p:spPr>
          <a:xfrm flipV="1">
            <a:off x="419238" y="3363218"/>
            <a:ext cx="3290078" cy="1059264"/>
          </a:xfrm>
          <a:prstGeom prst="rect">
            <a:avLst/>
          </a:prstGeom>
          <a:noFill/>
          <a:ln>
            <a:solidFill>
              <a:srgbClr val="7DA5A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C20317-D6F0-4327-9CF8-90AE560985FD}"/>
              </a:ext>
            </a:extLst>
          </p:cNvPr>
          <p:cNvSpPr txBox="1"/>
          <p:nvPr/>
        </p:nvSpPr>
        <p:spPr>
          <a:xfrm>
            <a:off x="452972" y="3575085"/>
            <a:ext cx="3222611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9854" marR="102235" indent="0" algn="ctr">
              <a:buNone/>
              <a:defRPr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</a:defRPr>
            </a:lvl1pPr>
          </a:lstStyle>
          <a:p>
            <a:pPr marL="12700" marR="5080">
              <a:lnSpc>
                <a:spcPts val="2500"/>
              </a:lnSpc>
            </a:pPr>
            <a:r>
              <a:rPr lang="ru-RU" sz="1800" dirty="0">
                <a:latin typeface="HeliosBlackC" panose="00000500000000000000" pitchFamily="50" charset="0"/>
                <a:sym typeface="Century Gothic"/>
              </a:rPr>
              <a:t>ГЛАВНОЕ КОМАНДОВАНИЕ ВОЕННО-МОРСКОГО ФЛОТА</a:t>
            </a:r>
          </a:p>
        </p:txBody>
      </p:sp>
    </p:spTree>
    <p:extLst>
      <p:ext uri="{BB962C8B-B14F-4D97-AF65-F5344CB8AC3E}">
        <p14:creationId xmlns:p14="http://schemas.microsoft.com/office/powerpoint/2010/main" val="294657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AEFF64-4FD2-41A3-8B27-6B2F283C4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1" y="2424787"/>
            <a:ext cx="2968753" cy="3016636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EE264FA-4B47-4D8A-8318-52EE9E0845B8}"/>
              </a:ext>
            </a:extLst>
          </p:cNvPr>
          <p:cNvSpPr/>
          <p:nvPr/>
        </p:nvSpPr>
        <p:spPr>
          <a:xfrm>
            <a:off x="938899" y="6161766"/>
            <a:ext cx="5817996" cy="649588"/>
          </a:xfrm>
          <a:prstGeom prst="rect">
            <a:avLst/>
          </a:prstGeom>
          <a:solidFill>
            <a:srgbClr val="043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8C53A6E7-BFED-4B59-936D-4460927144D6}"/>
              </a:ext>
            </a:extLst>
          </p:cNvPr>
          <p:cNvSpPr/>
          <p:nvPr/>
        </p:nvSpPr>
        <p:spPr>
          <a:xfrm>
            <a:off x="213433" y="6161766"/>
            <a:ext cx="560227" cy="560227"/>
          </a:xfrm>
          <a:prstGeom prst="ellipse">
            <a:avLst/>
          </a:prstGeom>
          <a:solidFill>
            <a:srgbClr val="FF6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2D9318F-A89B-461C-B9E3-437B4095C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8" y="6175567"/>
            <a:ext cx="534031" cy="4783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579AEB8-C5E4-4F17-B58C-509196DB4E2E}"/>
              </a:ext>
            </a:extLst>
          </p:cNvPr>
          <p:cNvSpPr txBox="1"/>
          <p:nvPr/>
        </p:nvSpPr>
        <p:spPr>
          <a:xfrm>
            <a:off x="-202967" y="6153123"/>
            <a:ext cx="6546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algn="ctr">
              <a:spcBef>
                <a:spcPts val="0"/>
              </a:spcBef>
              <a:spcAft>
                <a:spcPts val="0"/>
              </a:spcAft>
            </a:pPr>
            <a:r>
              <a:rPr lang="ru-RU" sz="2800" i="1" kern="0" dirty="0">
                <a:solidFill>
                  <a:schemeClr val="bg1"/>
                </a:solidFill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  <a:sym typeface="Century Gothic"/>
              </a:rPr>
              <a:t>ВОЕННЫЙ УЧЕБНЫЙ ЦЕНТР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1170AF-611B-4963-BFF8-263EAF34BF7F}"/>
              </a:ext>
            </a:extLst>
          </p:cNvPr>
          <p:cNvSpPr txBox="1"/>
          <p:nvPr/>
        </p:nvSpPr>
        <p:spPr>
          <a:xfrm>
            <a:off x="7812389" y="1246658"/>
            <a:ext cx="15966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dk1"/>
                </a:solidFill>
                <a:latin typeface="HeliosC" panose="00000500000000000000" pitchFamily="50" charset="0"/>
              </a:rPr>
              <a:t>КОНТАКТЫ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dk1"/>
              </a:solidFill>
              <a:latin typeface="HeliosC" panose="000005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FCD389-674A-419F-8DF0-BCEAFEC4DE8C}"/>
              </a:ext>
            </a:extLst>
          </p:cNvPr>
          <p:cNvSpPr txBox="1"/>
          <p:nvPr/>
        </p:nvSpPr>
        <p:spPr>
          <a:xfrm>
            <a:off x="800477" y="886558"/>
            <a:ext cx="4814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dk1"/>
                </a:solidFill>
                <a:latin typeface="HeliosC" panose="00000500000000000000" pitchFamily="50" charset="0"/>
              </a:rPr>
              <a:t>ВОЕННЫЙ УЧЕБНЫЙ ЦЕНТР ДВФУ</a:t>
            </a:r>
            <a:br>
              <a:rPr lang="ru-RU" sz="2400" dirty="0">
                <a:solidFill>
                  <a:schemeClr val="dk1"/>
                </a:solidFill>
                <a:latin typeface="HeliosC" panose="00000500000000000000" pitchFamily="50" charset="0"/>
              </a:rPr>
            </a:br>
            <a:r>
              <a:rPr lang="ru-RU" sz="2400" dirty="0">
                <a:solidFill>
                  <a:schemeClr val="dk1"/>
                </a:solidFill>
                <a:latin typeface="HeliosC" panose="00000500000000000000" pitchFamily="50" charset="0"/>
              </a:rPr>
              <a:t>(ВУЦ ДВФУ)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i="1" kern="0" dirty="0">
              <a:latin typeface="HeliosCondThinC" panose="00000500000000000000" pitchFamily="50" charset="0"/>
              <a:ea typeface="+mj-ea"/>
              <a:cs typeface="Times New Roman" panose="02020603050405020304" pitchFamily="18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i="1" kern="0" dirty="0">
                <a:latin typeface="HeliosCondThinC" panose="00000500000000000000" pitchFamily="50" charset="0"/>
                <a:ea typeface="+mj-ea"/>
                <a:cs typeface="Times New Roman" panose="02020603050405020304" pitchFamily="18" charset="0"/>
              </a:rPr>
              <a:t>САЙТ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7EC004-3457-4588-9DEA-89438AB2473D}"/>
              </a:ext>
            </a:extLst>
          </p:cNvPr>
          <p:cNvSpPr txBox="1"/>
          <p:nvPr/>
        </p:nvSpPr>
        <p:spPr>
          <a:xfrm>
            <a:off x="6434340" y="2657024"/>
            <a:ext cx="244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dk1"/>
                </a:solidFill>
              </a:rPr>
              <a:t>8 (423) 265 24 24     </a:t>
            </a:r>
            <a:r>
              <a:rPr lang="ru-RU" sz="1800" dirty="0">
                <a:solidFill>
                  <a:schemeClr val="dk1"/>
                </a:solidFill>
              </a:rPr>
              <a:t>+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546BB7-7618-4E84-A89E-7AF374DEB914}"/>
              </a:ext>
            </a:extLst>
          </p:cNvPr>
          <p:cNvSpPr txBox="1"/>
          <p:nvPr/>
        </p:nvSpPr>
        <p:spPr>
          <a:xfrm>
            <a:off x="8038979" y="1896282"/>
            <a:ext cx="2205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ТЕЛЕФОН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D9210E-E2BF-4883-A1C2-8107A5644E56}"/>
              </a:ext>
            </a:extLst>
          </p:cNvPr>
          <p:cNvSpPr txBox="1"/>
          <p:nvPr/>
        </p:nvSpPr>
        <p:spPr>
          <a:xfrm>
            <a:off x="8859821" y="2470509"/>
            <a:ext cx="1439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1">
                <a:solidFill>
                  <a:schemeClr val="dk1"/>
                </a:solidFill>
              </a:defRPr>
            </a:lvl1pPr>
          </a:lstStyle>
          <a:p>
            <a:r>
              <a:rPr lang="ru-RU" dirty="0"/>
              <a:t>2224 /2218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9FDA95-3E0D-4F3C-ADD8-16E4B52DBABB}"/>
              </a:ext>
            </a:extLst>
          </p:cNvPr>
          <p:cNvSpPr txBox="1"/>
          <p:nvPr/>
        </p:nvSpPr>
        <p:spPr>
          <a:xfrm>
            <a:off x="8188669" y="3558582"/>
            <a:ext cx="1143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АДРЕС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432E12-E994-4820-AD96-9DC55C58034C}"/>
              </a:ext>
            </a:extLst>
          </p:cNvPr>
          <p:cNvSpPr txBox="1"/>
          <p:nvPr/>
        </p:nvSpPr>
        <p:spPr>
          <a:xfrm>
            <a:off x="6801772" y="4158173"/>
            <a:ext cx="3774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dk1"/>
                </a:solidFill>
              </a:rPr>
              <a:t>Г. ВЛАДИВОСТОК, УЛ. ЭКИПАЖНАЯ, 18</a:t>
            </a:r>
            <a:br>
              <a:rPr lang="ru-RU" dirty="0">
                <a:solidFill>
                  <a:schemeClr val="dk1"/>
                </a:solidFill>
              </a:rPr>
            </a:br>
            <a:br>
              <a:rPr lang="ru-RU" dirty="0">
                <a:solidFill>
                  <a:schemeClr val="dk1"/>
                </a:solidFill>
              </a:rPr>
            </a:br>
            <a:r>
              <a:rPr lang="ru-RU" sz="1400" i="1" dirty="0">
                <a:solidFill>
                  <a:schemeClr val="dk1"/>
                </a:solidFill>
              </a:rPr>
              <a:t>СТРОЕНИЕ 1 (ВХОД ЧЕРЕЗ КПП</a:t>
            </a:r>
            <a:r>
              <a:rPr lang="ru-RU" sz="14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F578B4-FDD1-4B2C-9512-1D16F6D43CC7}"/>
              </a:ext>
            </a:extLst>
          </p:cNvPr>
          <p:cNvSpPr txBox="1"/>
          <p:nvPr/>
        </p:nvSpPr>
        <p:spPr>
          <a:xfrm>
            <a:off x="10165001" y="2470509"/>
            <a:ext cx="169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Кафедра УНИВ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3397E-DDD6-427B-A716-68F29CAB2B7B}"/>
              </a:ext>
            </a:extLst>
          </p:cNvPr>
          <p:cNvSpPr txBox="1"/>
          <p:nvPr/>
        </p:nvSpPr>
        <p:spPr>
          <a:xfrm>
            <a:off x="8813108" y="2848398"/>
            <a:ext cx="1345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i="1">
                <a:solidFill>
                  <a:schemeClr val="dk1"/>
                </a:solidFill>
              </a:defRPr>
            </a:lvl1pPr>
          </a:lstStyle>
          <a:p>
            <a:r>
              <a:rPr lang="ru-RU" dirty="0"/>
              <a:t>2181 / 2150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D1B5D4-449C-49FE-A01C-EA71CE8C134A}"/>
              </a:ext>
            </a:extLst>
          </p:cNvPr>
          <p:cNvSpPr txBox="1"/>
          <p:nvPr/>
        </p:nvSpPr>
        <p:spPr>
          <a:xfrm>
            <a:off x="10165392" y="2834158"/>
            <a:ext cx="169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Кафедра ВМФ</a:t>
            </a:r>
          </a:p>
        </p:txBody>
      </p:sp>
    </p:spTree>
    <p:extLst>
      <p:ext uri="{BB962C8B-B14F-4D97-AF65-F5344CB8AC3E}">
        <p14:creationId xmlns:p14="http://schemas.microsoft.com/office/powerpoint/2010/main" val="63387554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310</Words>
  <Application>Microsoft Office PowerPoint</Application>
  <PresentationFormat>Широкоэкранный</PresentationFormat>
  <Paragraphs>133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Специальное оформление</vt:lpstr>
      <vt:lpstr>КУДА МОЖНО ПОСТУПИТЬ? БАКАЛАВРИАТ</vt:lpstr>
      <vt:lpstr>КУДА МОЖНО ПОСТУПИТЬ? БАКАЛАВРИАТ</vt:lpstr>
      <vt:lpstr>КУДА МОЖНО ПОСТУПИТЬ? СПЕЦИАЛИТЕТ</vt:lpstr>
      <vt:lpstr>КУДА МОЖНО ПОСТУПИТЬ? СПЕЦИАЛИТЕТ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Боярченко Ульяна Владимировна</dc:creator>
  <cp:lastModifiedBy>Вертикова Наталья Сергеевна</cp:lastModifiedBy>
  <cp:revision>62</cp:revision>
  <dcterms:created xsi:type="dcterms:W3CDTF">2023-02-02T23:51:09Z</dcterms:created>
  <dcterms:modified xsi:type="dcterms:W3CDTF">2023-06-22T11:10:34Z</dcterms:modified>
</cp:coreProperties>
</file>