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256" r:id="rId2"/>
    <p:sldId id="265" r:id="rId3"/>
    <p:sldId id="270" r:id="rId4"/>
    <p:sldId id="260" r:id="rId5"/>
    <p:sldId id="259" r:id="rId6"/>
    <p:sldId id="257" r:id="rId7"/>
    <p:sldId id="269" r:id="rId8"/>
    <p:sldId id="312" r:id="rId9"/>
    <p:sldId id="261" r:id="rId10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Fira Sans" panose="020B0604020202020204" charset="0"/>
      <p:regular r:id="rId16"/>
      <p:bold r:id="rId17"/>
      <p:italic r:id="rId18"/>
      <p:boldItalic r:id="rId19"/>
    </p:embeddedFont>
    <p:embeddedFont>
      <p:font typeface="Lexend Tera" panose="020B0604020202020204" charset="0"/>
      <p:regular r:id="rId20"/>
    </p:embeddedFont>
    <p:embeddedFont>
      <p:font typeface="Arial Black" panose="020B0A04020102020204" pitchFamily="34" charset="0"/>
      <p:bold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6C81FA-043A-4802-A07D-3F4858D21953}">
  <a:tblStyle styleId="{526C81FA-043A-4802-A07D-3F4858D219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4660"/>
  </p:normalViewPr>
  <p:slideViewPr>
    <p:cSldViewPr>
      <p:cViewPr varScale="1">
        <p:scale>
          <a:sx n="115" d="100"/>
          <a:sy n="115" d="100"/>
        </p:scale>
        <p:origin x="67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17674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66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9981fa14a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9981fa14a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04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9981fa14af_0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9981fa14af_0_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159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67de53a4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67de53a4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837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67de53a4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867de53a4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25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9061ad8c3d_0_15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9061ad8c3d_0_15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7281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9981fa14a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9981fa14a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430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9981fa14a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9981fa14a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805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67de53a4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67de53a40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551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01700" y="-36625"/>
            <a:ext cx="5340600" cy="5207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07600" y="1295425"/>
            <a:ext cx="4528800" cy="19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Font typeface="Lexend Tera"/>
              <a:buNone/>
              <a:defRPr sz="5000">
                <a:latin typeface="Lexend Tera"/>
                <a:ea typeface="Lexend Tera"/>
                <a:cs typeface="Lexend Tera"/>
                <a:sym typeface="Lexend Te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07600" y="3282925"/>
            <a:ext cx="45288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"/>
              <a:buNone/>
              <a:defRPr sz="1600"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2" name="Google Shape;12;p2"/>
          <p:cNvCxnSpPr>
            <a:stCxn id="9" idx="2"/>
          </p:cNvCxnSpPr>
          <p:nvPr/>
        </p:nvCxnSpPr>
        <p:spPr>
          <a:xfrm rot="10800000">
            <a:off x="4572000" y="4586975"/>
            <a:ext cx="0" cy="5841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 rot="10800000">
            <a:off x="4572000" y="-4575"/>
            <a:ext cx="0" cy="5841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">
    <p:bg>
      <p:bgPr>
        <a:solidFill>
          <a:schemeClr val="accent4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">
    <p:bg>
      <p:bgPr>
        <a:solidFill>
          <a:schemeClr val="dk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27475" y="1438650"/>
            <a:ext cx="9198900" cy="2266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901175" y="-41150"/>
            <a:ext cx="2095200" cy="52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3251700" y="1992075"/>
            <a:ext cx="5179200" cy="93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Font typeface="Lexend Tera"/>
              <a:buNone/>
              <a:defRPr sz="6000">
                <a:latin typeface="Lexend Tera"/>
                <a:ea typeface="Lexend Tera"/>
                <a:cs typeface="Lexend Tera"/>
                <a:sym typeface="Lexend Ter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564000"/>
            <a:ext cx="2471100" cy="1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exend Tera"/>
              <a:buNone/>
              <a:defRPr sz="8000">
                <a:solidFill>
                  <a:schemeClr val="lt1"/>
                </a:solidFill>
                <a:latin typeface="Lexend Tera"/>
                <a:ea typeface="Lexend Tera"/>
                <a:cs typeface="Lexend Tera"/>
                <a:sym typeface="Lexend Te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Lexend Tera"/>
              <a:buNone/>
              <a:defRPr sz="12000">
                <a:solidFill>
                  <a:schemeClr val="lt1"/>
                </a:solidFill>
                <a:latin typeface="Lexend Tera"/>
                <a:ea typeface="Lexend Tera"/>
                <a:cs typeface="Lexend Tera"/>
                <a:sym typeface="Lexend Te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Lexend Tera"/>
              <a:buNone/>
              <a:defRPr sz="12000">
                <a:solidFill>
                  <a:schemeClr val="lt1"/>
                </a:solidFill>
                <a:latin typeface="Lexend Tera"/>
                <a:ea typeface="Lexend Tera"/>
                <a:cs typeface="Lexend Tera"/>
                <a:sym typeface="Lexend Te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Lexend Tera"/>
              <a:buNone/>
              <a:defRPr sz="12000">
                <a:solidFill>
                  <a:schemeClr val="lt1"/>
                </a:solidFill>
                <a:latin typeface="Lexend Tera"/>
                <a:ea typeface="Lexend Tera"/>
                <a:cs typeface="Lexend Tera"/>
                <a:sym typeface="Lexend Te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Lexend Tera"/>
              <a:buNone/>
              <a:defRPr sz="12000">
                <a:solidFill>
                  <a:schemeClr val="lt1"/>
                </a:solidFill>
                <a:latin typeface="Lexend Tera"/>
                <a:ea typeface="Lexend Tera"/>
                <a:cs typeface="Lexend Tera"/>
                <a:sym typeface="Lexend Te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Lexend Tera"/>
              <a:buNone/>
              <a:defRPr sz="12000">
                <a:solidFill>
                  <a:schemeClr val="lt1"/>
                </a:solidFill>
                <a:latin typeface="Lexend Tera"/>
                <a:ea typeface="Lexend Tera"/>
                <a:cs typeface="Lexend Tera"/>
                <a:sym typeface="Lexend Te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Lexend Tera"/>
              <a:buNone/>
              <a:defRPr sz="12000">
                <a:solidFill>
                  <a:schemeClr val="lt1"/>
                </a:solidFill>
                <a:latin typeface="Lexend Tera"/>
                <a:ea typeface="Lexend Tera"/>
                <a:cs typeface="Lexend Tera"/>
                <a:sym typeface="Lexend Te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Lexend Tera"/>
              <a:buNone/>
              <a:defRPr sz="12000">
                <a:solidFill>
                  <a:schemeClr val="lt1"/>
                </a:solidFill>
                <a:latin typeface="Lexend Tera"/>
                <a:ea typeface="Lexend Tera"/>
                <a:cs typeface="Lexend Tera"/>
                <a:sym typeface="Lexend Te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Lexend Tera"/>
              <a:buNone/>
              <a:defRPr sz="12000">
                <a:solidFill>
                  <a:schemeClr val="lt1"/>
                </a:solidFill>
                <a:latin typeface="Lexend Tera"/>
                <a:ea typeface="Lexend Tera"/>
                <a:cs typeface="Lexend Tera"/>
                <a:sym typeface="Lexend Tera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251700" y="2730525"/>
            <a:ext cx="5179200" cy="420900"/>
          </a:xfrm>
          <a:prstGeom prst="rect">
            <a:avLst/>
          </a:prstGeom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ira Sans"/>
              <a:buNone/>
              <a:defRPr sz="1600"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20" name="Google Shape;20;p3"/>
          <p:cNvCxnSpPr/>
          <p:nvPr/>
        </p:nvCxnSpPr>
        <p:spPr>
          <a:xfrm rot="10800000">
            <a:off x="1948775" y="0"/>
            <a:ext cx="0" cy="5841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 rot="10800000">
            <a:off x="1948775" y="4559400"/>
            <a:ext cx="0" cy="5841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6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542300"/>
            <a:ext cx="9144000" cy="559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713125" y="1355100"/>
            <a:ext cx="7717500" cy="3244200"/>
          </a:xfrm>
          <a:prstGeom prst="rect">
            <a:avLst/>
          </a:prstGeom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225" y="585050"/>
            <a:ext cx="77175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Tera"/>
              <a:buNone/>
              <a:defRPr sz="2000">
                <a:solidFill>
                  <a:schemeClr val="lt1"/>
                </a:solidFill>
                <a:latin typeface="Lexend Tera"/>
                <a:ea typeface="Lexend Tera"/>
                <a:cs typeface="Lexend Tera"/>
                <a:sym typeface="Lexend Te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764200"/>
            <a:ext cx="9144000" cy="383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542300"/>
            <a:ext cx="9144000" cy="559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13225" y="585050"/>
            <a:ext cx="77175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-34325" y="2505200"/>
            <a:ext cx="5272500" cy="267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ctrTitle"/>
          </p:nvPr>
        </p:nvSpPr>
        <p:spPr>
          <a:xfrm>
            <a:off x="713225" y="2505200"/>
            <a:ext cx="4274400" cy="166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0"/>
              <a:buFont typeface="Lexend Tera"/>
              <a:buNone/>
              <a:defRPr sz="7000">
                <a:latin typeface="Lexend Tera"/>
                <a:ea typeface="Lexend Tera"/>
                <a:cs typeface="Lexend Tera"/>
                <a:sym typeface="Lexend Ter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ubTitle" idx="1"/>
          </p:nvPr>
        </p:nvSpPr>
        <p:spPr>
          <a:xfrm>
            <a:off x="713225" y="4028800"/>
            <a:ext cx="42744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44" name="Google Shape;44;p8"/>
          <p:cNvCxnSpPr/>
          <p:nvPr/>
        </p:nvCxnSpPr>
        <p:spPr>
          <a:xfrm rot="10800000">
            <a:off x="-144300" y="3822050"/>
            <a:ext cx="7650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>
            <a:off x="5397575" y="2963825"/>
            <a:ext cx="3790800" cy="16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5591125" y="3115475"/>
            <a:ext cx="2668800" cy="13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56" name="Google Shape;56;p10"/>
          <p:cNvCxnSpPr/>
          <p:nvPr/>
        </p:nvCxnSpPr>
        <p:spPr>
          <a:xfrm rot="10800000">
            <a:off x="8523300" y="3781625"/>
            <a:ext cx="6207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APTION_ONLY_1">
    <p:bg>
      <p:bgPr>
        <a:solidFill>
          <a:schemeClr val="accent4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/>
          <p:nvPr/>
        </p:nvSpPr>
        <p:spPr>
          <a:xfrm>
            <a:off x="1793550" y="935350"/>
            <a:ext cx="5556900" cy="3268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>
            <a:off x="2286600" y="3419121"/>
            <a:ext cx="4570800" cy="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2431650" y="1657750"/>
            <a:ext cx="4280700" cy="1478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cxnSp>
        <p:nvCxnSpPr>
          <p:cNvPr id="83" name="Google Shape;83;p14"/>
          <p:cNvCxnSpPr/>
          <p:nvPr/>
        </p:nvCxnSpPr>
        <p:spPr>
          <a:xfrm rot="10800000">
            <a:off x="4572000" y="4554825"/>
            <a:ext cx="0" cy="5841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14"/>
          <p:cNvCxnSpPr/>
          <p:nvPr/>
        </p:nvCxnSpPr>
        <p:spPr>
          <a:xfrm rot="10800000">
            <a:off x="4572000" y="0"/>
            <a:ext cx="0" cy="5841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">
  <p:cSld name="TITLE_ONLY_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>
            <a:off x="0" y="542300"/>
            <a:ext cx="9144000" cy="559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713225" y="585050"/>
            <a:ext cx="77175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2875550" y="3776100"/>
            <a:ext cx="3393000" cy="827400"/>
          </a:xfrm>
          <a:prstGeom prst="rect">
            <a:avLst/>
          </a:prstGeom>
          <a:effectLst>
            <a:outerShdw blurRad="57150" dist="19050" dir="18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225" y="1218450"/>
            <a:ext cx="7717500" cy="3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Fira Sans"/>
              <a:buChar char="●"/>
              <a:defRPr sz="1800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Fira Sans"/>
              <a:buChar char="○"/>
              <a:defRPr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Fira Sans"/>
              <a:buChar char="■"/>
              <a:defRPr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Fira Sans"/>
              <a:buChar char="●"/>
              <a:defRPr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Fira Sans"/>
              <a:buChar char="○"/>
              <a:defRPr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Fira Sans"/>
              <a:buChar char="■"/>
              <a:defRPr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Fira Sans"/>
              <a:buChar char="●"/>
              <a:defRPr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Fira Sans"/>
              <a:buChar char="○"/>
              <a:defRPr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Fira Sans"/>
              <a:buChar char="■"/>
              <a:defRPr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3225" y="585050"/>
            <a:ext cx="77175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exend Tera"/>
              <a:buNone/>
              <a:defRPr sz="2000">
                <a:solidFill>
                  <a:schemeClr val="accent4"/>
                </a:solidFill>
                <a:latin typeface="Lexend Tera"/>
                <a:ea typeface="Lexend Tera"/>
                <a:cs typeface="Lexend Tera"/>
                <a:sym typeface="Lexend Te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6" r:id="rId6"/>
    <p:sldLayoutId id="2147483658" r:id="rId7"/>
    <p:sldLayoutId id="2147483660" r:id="rId8"/>
    <p:sldLayoutId id="2147483663" r:id="rId9"/>
    <p:sldLayoutId id="2147483678" r:id="rId10"/>
    <p:sldLayoutId id="21474836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>
            <a:spLocks noGrp="1"/>
          </p:cNvSpPr>
          <p:nvPr>
            <p:ph type="ctrTitle"/>
          </p:nvPr>
        </p:nvSpPr>
        <p:spPr>
          <a:xfrm>
            <a:off x="2307600" y="1295425"/>
            <a:ext cx="4528800" cy="19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Calibri Light" pitchFamily="34" charset="0"/>
                <a:sym typeface="Lexend Tera"/>
              </a:rPr>
              <a:t>Полезные и вредные насекомые</a:t>
            </a:r>
            <a:endParaRPr dirty="0">
              <a:latin typeface="Calibri Light" pitchFamily="34" charset="0"/>
              <a:sym typeface="Lexend Tera"/>
            </a:endParaRPr>
          </a:p>
        </p:txBody>
      </p:sp>
      <p:pic>
        <p:nvPicPr>
          <p:cNvPr id="240" name="Google Shape;240;p36"/>
          <p:cNvPicPr preferRelativeResize="0"/>
          <p:nvPr/>
        </p:nvPicPr>
        <p:blipFill rotWithShape="1">
          <a:blip r:embed="rId3">
            <a:alphaModFix/>
          </a:blip>
          <a:srcRect l="22263" r="22257"/>
          <a:stretch/>
        </p:blipFill>
        <p:spPr>
          <a:xfrm>
            <a:off x="7241125" y="-4575"/>
            <a:ext cx="1902875" cy="514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6"/>
          <p:cNvPicPr preferRelativeResize="0"/>
          <p:nvPr/>
        </p:nvPicPr>
        <p:blipFill rotWithShape="1">
          <a:blip r:embed="rId4">
            <a:alphaModFix/>
          </a:blip>
          <a:srcRect r="78017"/>
          <a:stretch/>
        </p:blipFill>
        <p:spPr>
          <a:xfrm>
            <a:off x="0" y="-2275"/>
            <a:ext cx="19028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5"/>
          <p:cNvSpPr txBox="1">
            <a:spLocks noGrp="1"/>
          </p:cNvSpPr>
          <p:nvPr>
            <p:ph type="subTitle" idx="1"/>
          </p:nvPr>
        </p:nvSpPr>
        <p:spPr>
          <a:xfrm>
            <a:off x="971600" y="3776100"/>
            <a:ext cx="7200800" cy="8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ru-RU" dirty="0">
                <a:latin typeface="Arial" pitchFamily="34" charset="0"/>
                <a:cs typeface="Arial" pitchFamily="34" charset="0"/>
              </a:rPr>
              <a:t>В природе все взаимосвязано: мы высаживаем растения, которые являются едой для насекомых- растительноядных вредителей, а растительноядные вредители – еда для насекомых-энтомофагов. Энтомофаги разделяются на две большие группы: хищники и паразиты</a:t>
            </a:r>
            <a:r>
              <a:rPr lang="ru-RU" dirty="0"/>
              <a:t>.</a:t>
            </a:r>
            <a:endParaRPr dirty="0"/>
          </a:p>
        </p:txBody>
      </p:sp>
      <p:pic>
        <p:nvPicPr>
          <p:cNvPr id="352" name="Google Shape;352;p45"/>
          <p:cNvPicPr preferRelativeResize="0"/>
          <p:nvPr/>
        </p:nvPicPr>
        <p:blipFill rotWithShape="1">
          <a:blip r:embed="rId3">
            <a:alphaModFix/>
          </a:blip>
          <a:srcRect t="8680" b="32589"/>
          <a:stretch/>
        </p:blipFill>
        <p:spPr>
          <a:xfrm>
            <a:off x="755576" y="483518"/>
            <a:ext cx="7236297" cy="2427734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5"/>
          <p:cNvSpPr/>
          <p:nvPr/>
        </p:nvSpPr>
        <p:spPr>
          <a:xfrm>
            <a:off x="0" y="542300"/>
            <a:ext cx="9144000" cy="559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5"/>
          <p:cNvSpPr txBox="1">
            <a:spLocks noGrp="1"/>
          </p:cNvSpPr>
          <p:nvPr>
            <p:ph type="title"/>
          </p:nvPr>
        </p:nvSpPr>
        <p:spPr>
          <a:xfrm>
            <a:off x="713225" y="585050"/>
            <a:ext cx="77175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b="1" dirty="0">
                <a:latin typeface="Arial Narrow" pitchFamily="34" charset="0"/>
              </a:rPr>
              <a:t>Полезные насекомые- хищники и полезные насекомые-паразиты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0"/>
          <p:cNvSpPr txBox="1">
            <a:spLocks noGrp="1"/>
          </p:cNvSpPr>
          <p:nvPr>
            <p:ph type="title"/>
          </p:nvPr>
        </p:nvSpPr>
        <p:spPr>
          <a:xfrm>
            <a:off x="713225" y="585050"/>
            <a:ext cx="77175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Насекомые</a:t>
            </a:r>
            <a:endParaRPr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024930"/>
              </p:ext>
            </p:extLst>
          </p:nvPr>
        </p:nvGraphicFramePr>
        <p:xfrm>
          <a:off x="670000" y="1995686"/>
          <a:ext cx="7718424" cy="2621280"/>
        </p:xfrm>
        <a:graphic>
          <a:graphicData uri="http://schemas.openxmlformats.org/drawingml/2006/table">
            <a:tbl>
              <a:tblPr/>
              <a:tblGrid>
                <a:gridCol w="3859212"/>
                <a:gridCol w="3859212"/>
              </a:tblGrid>
              <a:tr h="1274636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Хищники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Личинки и взрослые особи хищников охотятся на вредителей, убивают и пожирают их.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636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Паразиты (</a:t>
                      </a:r>
                      <a:r>
                        <a:rPr lang="ru-RU" sz="2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паразитоиды</a:t>
                      </a:r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Откладывают яйца </a:t>
                      </a:r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</a:t>
                      </a:r>
                      <a:r>
                        <a:rPr lang="ru-RU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или </a:t>
                      </a:r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 тело вредителя, личинки вылупляются и съедают его.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161286"/>
              </p:ext>
            </p:extLst>
          </p:nvPr>
        </p:nvGraphicFramePr>
        <p:xfrm>
          <a:off x="683568" y="1275606"/>
          <a:ext cx="7718424" cy="701040"/>
        </p:xfrm>
        <a:graphic>
          <a:graphicData uri="http://schemas.openxmlformats.org/drawingml/2006/table">
            <a:tbl>
              <a:tblPr/>
              <a:tblGrid>
                <a:gridCol w="3859212"/>
                <a:gridCol w="3859212"/>
              </a:tblGrid>
              <a:tr h="68178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Насекомые-энтомофаги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Взаимодействие с вредителями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0"/>
          <p:cNvSpPr txBox="1">
            <a:spLocks noGrp="1"/>
          </p:cNvSpPr>
          <p:nvPr>
            <p:ph type="subTitle" idx="1"/>
          </p:nvPr>
        </p:nvSpPr>
        <p:spPr>
          <a:xfrm>
            <a:off x="1979712" y="843558"/>
            <a:ext cx="5256584" cy="28803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sz="1600" dirty="0">
                <a:latin typeface="Calibri Light" pitchFamily="34" charset="0"/>
              </a:rPr>
              <a:t>И хищники, и паразиты в большинстве случаев являются насекомыми-опылителями. Эти насекомые со всех сторон </a:t>
            </a:r>
            <a:r>
              <a:rPr lang="ru-RU" sz="1600" dirty="0" smtClean="0">
                <a:latin typeface="Calibri Light" pitchFamily="34" charset="0"/>
              </a:rPr>
              <a:t>полезны. </a:t>
            </a:r>
            <a:r>
              <a:rPr lang="ru-RU" sz="1600" dirty="0">
                <a:latin typeface="Calibri Light" pitchFamily="34" charset="0"/>
              </a:rPr>
              <a:t>Первый и самый верный признак, который помогает отличить вредителей сада от полезных насекомых – малая подвижность. Вредители двигаются мало и неохотно, по большей части они сидят на растении и закусывают им. Хищники шустрые, они постоянно в движении, они охотятся.</a:t>
            </a:r>
            <a:endParaRPr sz="1600" dirty="0"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 txBox="1">
            <a:spLocks noGrp="1"/>
          </p:cNvSpPr>
          <p:nvPr>
            <p:ph type="subTitle" idx="1"/>
          </p:nvPr>
        </p:nvSpPr>
        <p:spPr>
          <a:xfrm>
            <a:off x="611560" y="2571750"/>
            <a:ext cx="42744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ru-RU" sz="1800" dirty="0">
                <a:latin typeface="Calibri Light" pitchFamily="34" charset="0"/>
              </a:rPr>
              <a:t>В России зарегистрировано 26 видов насекомых-энтомофагов, и их с большим успехом применяют в промышленном садоводстве и овощеводстве, в теплицах. В открытом грунте можно использовать гораздо меньшее количество энтомофагов, но они могут защитить растения от вредителей лучше, чем ядохимикаты.</a:t>
            </a:r>
            <a:endParaRPr sz="1800" dirty="0"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>
            <a:spLocks noGrp="1"/>
          </p:cNvSpPr>
          <p:nvPr>
            <p:ph type="title"/>
          </p:nvPr>
        </p:nvSpPr>
        <p:spPr>
          <a:xfrm>
            <a:off x="713225" y="585050"/>
            <a:ext cx="77175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800" b="1" dirty="0">
                <a:latin typeface="Arial Black" pitchFamily="34" charset="0"/>
              </a:rPr>
              <a:t>Самые распространенные насекомые-энтомофаги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623429"/>
              </p:ext>
            </p:extLst>
          </p:nvPr>
        </p:nvGraphicFramePr>
        <p:xfrm>
          <a:off x="1403648" y="1347614"/>
          <a:ext cx="6624736" cy="32354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429464"/>
                <a:gridCol w="4195272"/>
              </a:tblGrid>
              <a:tr h="213774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Энтомофаг</a:t>
                      </a:r>
                    </a:p>
                  </a:txBody>
                  <a:tcPr marL="65679" marR="65679" marT="32839" marB="32839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Каких вредителей уничтожает</a:t>
                      </a:r>
                    </a:p>
                  </a:txBody>
                  <a:tcPr marL="65679" marR="65679" marT="32839" marB="32839" anchor="ctr"/>
                </a:tc>
              </a:tr>
              <a:tr h="614856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Божьи коровки</a:t>
                      </a:r>
                    </a:p>
                  </a:txBody>
                  <a:tcPr marL="65679" marR="65679" marT="32839" marB="32839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Лиственная тля, панцирная тля, паутинный клещ, щитовки и ложнощитовки, листоблошки, кокциды, клещи.</a:t>
                      </a:r>
                    </a:p>
                  </a:txBody>
                  <a:tcPr marL="65679" marR="65679" marT="32839" marB="32839" anchor="ctr"/>
                </a:tc>
              </a:tr>
              <a:tr h="213774">
                <a:tc>
                  <a:txBody>
                    <a:bodyPr/>
                    <a:lstStyle/>
                    <a:p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Галлица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679" marR="65679" marT="32839" marB="32839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Различные виды тли.</a:t>
                      </a:r>
                    </a:p>
                  </a:txBody>
                  <a:tcPr marL="65679" marR="65679" marT="32839" marB="32839" anchor="ctr"/>
                </a:tc>
              </a:tr>
              <a:tr h="476017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Жужелица</a:t>
                      </a:r>
                    </a:p>
                  </a:txBody>
                  <a:tcPr marL="65679" marR="65679" marT="32839" marB="32839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Гусеницы совок, плодожорок, пядениц, боярышницы, яйца овощной мухи.</a:t>
                      </a:r>
                    </a:p>
                  </a:txBody>
                  <a:tcPr marL="65679" marR="65679" marT="32839" marB="32839" anchor="ctr"/>
                </a:tc>
              </a:tr>
              <a:tr h="213774">
                <a:tc>
                  <a:txBody>
                    <a:bodyPr/>
                    <a:lstStyle/>
                    <a:p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Журчалка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679" marR="65679" marT="32839" marB="32839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Тля</a:t>
                      </a:r>
                    </a:p>
                  </a:txBody>
                  <a:tcPr marL="65679" marR="65679" marT="32839" marB="32839" anchor="ctr"/>
                </a:tc>
              </a:tr>
              <a:tr h="337179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Наездник</a:t>
                      </a:r>
                    </a:p>
                  </a:txBody>
                  <a:tcPr marL="65679" marR="65679" marT="32839" marB="32839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Гусеницы бабочек, личинки мух, тли, яблонной моли.</a:t>
                      </a:r>
                    </a:p>
                  </a:txBody>
                  <a:tcPr marL="65679" marR="65679" marT="32839" marB="32839" anchor="ctr"/>
                </a:tc>
              </a:tr>
              <a:tr h="337179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Жуки-мягкотелки (пожарники)</a:t>
                      </a:r>
                    </a:p>
                  </a:txBody>
                  <a:tcPr marL="65679" marR="65679" marT="32839" marB="32839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Различные гусеницы, тли, мелкие слизни.</a:t>
                      </a:r>
                    </a:p>
                  </a:txBody>
                  <a:tcPr marL="65679" marR="65679" marT="32839" marB="32839" anchor="ctr"/>
                </a:tc>
              </a:tr>
              <a:tr h="476017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Жуки-пестряки (пчеложуки), (пчеломуравьи).</a:t>
                      </a:r>
                    </a:p>
                  </a:txBody>
                  <a:tcPr marL="65679" marR="65679" marT="32839" marB="32839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Короеды, усачи, точильщики, долгоносики и т.п.</a:t>
                      </a:r>
                    </a:p>
                  </a:txBody>
                  <a:tcPr marL="65679" marR="65679" marT="32839" marB="32839" anchor="ctr"/>
                </a:tc>
              </a:tr>
              <a:tr h="213774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Златоглазка</a:t>
                      </a:r>
                    </a:p>
                  </a:txBody>
                  <a:tcPr marL="65679" marR="65679" marT="32839" marB="32839" anchor="ctr"/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Белокрылка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тля и т.д.</a:t>
                      </a:r>
                    </a:p>
                  </a:txBody>
                  <a:tcPr marL="65679" marR="65679" marT="32839" marB="32839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9"/>
          <p:cNvSpPr txBox="1">
            <a:spLocks noGrp="1"/>
          </p:cNvSpPr>
          <p:nvPr>
            <p:ph type="title"/>
          </p:nvPr>
        </p:nvSpPr>
        <p:spPr>
          <a:xfrm>
            <a:off x="5591125" y="3219822"/>
            <a:ext cx="2668800" cy="13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b="1" dirty="0">
                <a:latin typeface="Calibri Light" pitchFamily="34" charset="0"/>
              </a:rPr>
              <a:t>Божьи коровки</a:t>
            </a:r>
            <a:br>
              <a:rPr lang="ru-RU" b="1" dirty="0">
                <a:latin typeface="Calibri Light" pitchFamily="34" charset="0"/>
              </a:rPr>
            </a:br>
            <a:r>
              <a:rPr lang="ru-RU" dirty="0">
                <a:latin typeface="Calibri Light" pitchFamily="34" charset="0"/>
              </a:rPr>
              <a:t>Самые распространенные насекомые-хищники.</a:t>
            </a:r>
            <a:br>
              <a:rPr lang="ru-RU" dirty="0">
                <a:latin typeface="Calibri Light" pitchFamily="34" charset="0"/>
              </a:rPr>
            </a:br>
            <a:endParaRPr dirty="0"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9"/>
          <p:cNvSpPr txBox="1">
            <a:spLocks noGrp="1"/>
          </p:cNvSpPr>
          <p:nvPr>
            <p:ph type="title"/>
          </p:nvPr>
        </p:nvSpPr>
        <p:spPr>
          <a:xfrm>
            <a:off x="5364088" y="3183666"/>
            <a:ext cx="3168352" cy="16923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800" b="1" dirty="0">
                <a:latin typeface="Calibri Light" pitchFamily="34" charset="0"/>
              </a:rPr>
              <a:t>Жужелицы</a:t>
            </a:r>
            <a:br>
              <a:rPr lang="ru-RU" sz="1800" b="1" dirty="0">
                <a:latin typeface="Calibri Light" pitchFamily="34" charset="0"/>
              </a:rPr>
            </a:br>
            <a:r>
              <a:rPr lang="ru-RU" sz="1800" dirty="0">
                <a:latin typeface="Calibri Light" pitchFamily="34" charset="0"/>
              </a:rPr>
              <a:t>Вот так выглядит жужелица: окрас насекомого может быть черным или металлическим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smtClean="0">
                <a:latin typeface="Calibri Light" pitchFamily="34" charset="0"/>
              </a:rPr>
              <a:t>.</a:t>
            </a:r>
            <a:r>
              <a:rPr lang="ru-RU" dirty="0">
                <a:latin typeface="Calibri Light" pitchFamily="34" charset="0"/>
              </a:rPr>
              <a:t/>
            </a:r>
            <a:br>
              <a:rPr lang="ru-RU" dirty="0">
                <a:latin typeface="Calibri Light" pitchFamily="34" charset="0"/>
              </a:rPr>
            </a:br>
            <a:endParaRPr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7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 txBox="1">
            <a:spLocks noGrp="1"/>
          </p:cNvSpPr>
          <p:nvPr>
            <p:ph type="subTitle" idx="1"/>
          </p:nvPr>
        </p:nvSpPr>
        <p:spPr>
          <a:xfrm>
            <a:off x="3275856" y="1779662"/>
            <a:ext cx="5179200" cy="4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 </a:t>
            </a:r>
            <a:r>
              <a:rPr lang="ru-RU" dirty="0" smtClean="0"/>
              <a:t>В почве</a:t>
            </a:r>
            <a:r>
              <a:rPr lang="en" dirty="0" smtClean="0"/>
              <a:t> </a:t>
            </a:r>
            <a:r>
              <a:rPr lang="ru-RU" dirty="0"/>
              <a:t>и</a:t>
            </a:r>
            <a:r>
              <a:rPr lang="ru-RU" dirty="0" smtClean="0"/>
              <a:t> на растениях всегда </a:t>
            </a:r>
            <a:r>
              <a:rPr lang="ru-RU" dirty="0"/>
              <a:t>кипит незаметная, но бурная жизнь. Насекомые всех видов, размеров и оттенков контактируют с растениями и друг с другом, причем некоторые из них, сами того не сознавая, приносят вам существенную пользу.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o the Jungle by Slidesgo">
  <a:themeElements>
    <a:clrScheme name="Simple Light">
      <a:dk1>
        <a:srgbClr val="000000"/>
      </a:dk1>
      <a:lt1>
        <a:srgbClr val="FFFFFF"/>
      </a:lt1>
      <a:dk2>
        <a:srgbClr val="66724B"/>
      </a:dk2>
      <a:lt2>
        <a:srgbClr val="D2D6C9"/>
      </a:lt2>
      <a:accent1>
        <a:srgbClr val="005A2A"/>
      </a:accent1>
      <a:accent2>
        <a:srgbClr val="84A21D"/>
      </a:accent2>
      <a:accent3>
        <a:srgbClr val="A6D66B"/>
      </a:accent3>
      <a:accent4>
        <a:srgbClr val="003D1B"/>
      </a:accent4>
      <a:accent5>
        <a:srgbClr val="0F7437"/>
      </a:accent5>
      <a:accent6>
        <a:srgbClr val="EFFDE3"/>
      </a:accent6>
      <a:hlink>
        <a:srgbClr val="003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336</Words>
  <Application>Microsoft Office PowerPoint</Application>
  <PresentationFormat>Экран (16:9)</PresentationFormat>
  <Paragraphs>34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Fira Sans</vt:lpstr>
      <vt:lpstr>Lexend Tera</vt:lpstr>
      <vt:lpstr>Arial Black</vt:lpstr>
      <vt:lpstr>Calibri Light</vt:lpstr>
      <vt:lpstr>Into the Jungle by Slidesgo</vt:lpstr>
      <vt:lpstr>Полезные и вредные насекомые</vt:lpstr>
      <vt:lpstr>Полезные насекомые- хищники и полезные насекомые-паразиты</vt:lpstr>
      <vt:lpstr>Насекомые</vt:lpstr>
      <vt:lpstr>Презентация PowerPoint</vt:lpstr>
      <vt:lpstr>Презентация PowerPoint</vt:lpstr>
      <vt:lpstr>Самые распространенные насекомые-энтомофаги</vt:lpstr>
      <vt:lpstr>Божьи коровки Самые распространенные насекомые-хищники. </vt:lpstr>
      <vt:lpstr>Жужелицы Вот так выглядит жужелица: окрас насекомого может быть черным или металлическим. 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Полезные и вредные насекомые</dc:title>
  <dc:creator>Ничего не</dc:creator>
  <cp:lastModifiedBy>Professional</cp:lastModifiedBy>
  <cp:revision>12</cp:revision>
  <dcterms:modified xsi:type="dcterms:W3CDTF">2021-05-16T15:00:34Z</dcterms:modified>
</cp:coreProperties>
</file>