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7" r:id="rId4"/>
    <p:sldMasterId id="214748365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29" Type="http://schemas.openxmlformats.org/officeDocument/2006/relationships/slide" Target="slides/slide23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11" Type="http://schemas.openxmlformats.org/officeDocument/2006/relationships/slide" Target="slides/slide5.xml"/><Relationship Id="rId33" Type="http://schemas.openxmlformats.org/officeDocument/2006/relationships/slide" Target="slides/slide27.xml"/><Relationship Id="rId10" Type="http://schemas.openxmlformats.org/officeDocument/2006/relationships/slide" Target="slides/slide4.xml"/><Relationship Id="rId32" Type="http://schemas.openxmlformats.org/officeDocument/2006/relationships/slide" Target="slides/slide26.xml"/><Relationship Id="rId13" Type="http://schemas.openxmlformats.org/officeDocument/2006/relationships/slide" Target="slides/slide7.xml"/><Relationship Id="rId35" Type="http://schemas.openxmlformats.org/officeDocument/2006/relationships/slide" Target="slides/slide29.xml"/><Relationship Id="rId12" Type="http://schemas.openxmlformats.org/officeDocument/2006/relationships/slide" Target="slides/slide6.xml"/><Relationship Id="rId34" Type="http://schemas.openxmlformats.org/officeDocument/2006/relationships/slide" Target="slides/slide28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36" Type="http://schemas.openxmlformats.org/officeDocument/2006/relationships/slide" Target="slides/slide30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" name="Google Shape;61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4" name="Google Shape;174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2" name="Google Shape;182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2" name="Google Shape;192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7" name="Google Shape;207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7" name="Google Shape;217;p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9" name="Google Shape;229;p1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0" name="Google Shape;240;p1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7" name="Google Shape;247;p1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8" name="Google Shape;258;p1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6" name="Google Shape;266;p1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" name="Google Shape;67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8" name="Google Shape;278;p2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6" name="Google Shape;286;p2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4" name="Google Shape;294;p2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6" name="Google Shape;306;p2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7" name="Google Shape;317;p2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0" name="Google Shape;330;p2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0" name="Google Shape;340;p2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1" name="Google Shape;351;p2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3" name="Google Shape;363;p2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6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8" name="Google Shape;378;p2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" name="Google Shape;74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3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5" name="Google Shape;385;p3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" name="Google Shape;80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" name="Google Shape;114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" name="Google Shape;130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0" name="Google Shape;140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" name="Google Shape;152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3" name="Google Shape;163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layout with centered title and subtitle placeholders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lvl="1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lvl="2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lvl="3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lvl="4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lvl="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lvl="6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lvl="7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lvl="8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14" name="Google Shape;14;p2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2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" type="tx">
  <p:cSld name="TITLE_AND_BODY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" type="body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3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3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four objects" type="fourObj">
  <p:cSld name="FOUR_OBJECTS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4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text on left, text on right" type="twoColTx">
  <p:cSld name="TITLE_AND_TWO_COLUMNS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5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5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text on left, two objects on right" type="txAndTwoObj">
  <p:cSld name="TEXT_AND_TWO_OBJECTS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6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6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two objects on left, text on right" type="twoObjAndTx">
  <p:cSld name="TWO_OBJECTS_AND_TEXT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7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7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7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bject  only" type="objOnly">
  <p:cSld name="OBJECT_ONLY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8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8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8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9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9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9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" type="tx">
  <p:cSld name="TITLE_AND_BODY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1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11"/>
          <p:cNvSpPr txBox="1"/>
          <p:nvPr>
            <p:ph idx="1" type="body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56" name="Google Shape;56;p11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11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11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5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10" Type="http://schemas.openxmlformats.org/officeDocument/2006/relationships/theme" Target="../theme/theme1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image" Target="../media/image5.jpg"/><Relationship Id="rId2" Type="http://schemas.openxmlformats.org/officeDocument/2006/relationships/slideLayout" Target="../slideLayouts/slideLayout9.xml"/><Relationship Id="rId3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0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9" name="Google Shape;49;p10"/>
          <p:cNvSpPr txBox="1"/>
          <p:nvPr>
            <p:ph idx="1" type="body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0" name="Google Shape;50;p10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1" name="Google Shape;51;p10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2" name="Google Shape;52;p10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6" r:id="rId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1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5.jpg"/><Relationship Id="rId4" Type="http://schemas.openxmlformats.org/officeDocument/2006/relationships/image" Target="../media/image29.jpg"/><Relationship Id="rId5" Type="http://schemas.openxmlformats.org/officeDocument/2006/relationships/image" Target="../media/image26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5.jpg"/><Relationship Id="rId4" Type="http://schemas.openxmlformats.org/officeDocument/2006/relationships/image" Target="../media/image32.jpg"/><Relationship Id="rId5" Type="http://schemas.openxmlformats.org/officeDocument/2006/relationships/image" Target="../media/image33.jpg"/><Relationship Id="rId6" Type="http://schemas.openxmlformats.org/officeDocument/2006/relationships/image" Target="../media/image31.jpg"/><Relationship Id="rId7" Type="http://schemas.openxmlformats.org/officeDocument/2006/relationships/image" Target="../media/image30.jpg"/><Relationship Id="rId8" Type="http://schemas.openxmlformats.org/officeDocument/2006/relationships/image" Target="../media/image35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5.jpg"/><Relationship Id="rId4" Type="http://schemas.openxmlformats.org/officeDocument/2006/relationships/image" Target="../media/image36.jpg"/><Relationship Id="rId11" Type="http://schemas.openxmlformats.org/officeDocument/2006/relationships/image" Target="../media/image39.jpg"/><Relationship Id="rId10" Type="http://schemas.openxmlformats.org/officeDocument/2006/relationships/image" Target="../media/image46.jpg"/><Relationship Id="rId12" Type="http://schemas.openxmlformats.org/officeDocument/2006/relationships/image" Target="../media/image38.png"/><Relationship Id="rId9" Type="http://schemas.openxmlformats.org/officeDocument/2006/relationships/image" Target="../media/image45.jpg"/><Relationship Id="rId5" Type="http://schemas.openxmlformats.org/officeDocument/2006/relationships/image" Target="../media/image43.jpg"/><Relationship Id="rId6" Type="http://schemas.openxmlformats.org/officeDocument/2006/relationships/image" Target="../media/image34.jpg"/><Relationship Id="rId7" Type="http://schemas.openxmlformats.org/officeDocument/2006/relationships/image" Target="../media/image41.jpg"/><Relationship Id="rId8" Type="http://schemas.openxmlformats.org/officeDocument/2006/relationships/image" Target="../media/image44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5.jpg"/><Relationship Id="rId4" Type="http://schemas.openxmlformats.org/officeDocument/2006/relationships/image" Target="../media/image67.jpg"/><Relationship Id="rId5" Type="http://schemas.openxmlformats.org/officeDocument/2006/relationships/image" Target="../media/image47.jpg"/><Relationship Id="rId6" Type="http://schemas.openxmlformats.org/officeDocument/2006/relationships/image" Target="../media/image48.png"/><Relationship Id="rId7" Type="http://schemas.openxmlformats.org/officeDocument/2006/relationships/image" Target="../media/image42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5.jpg"/><Relationship Id="rId4" Type="http://schemas.openxmlformats.org/officeDocument/2006/relationships/image" Target="../media/image49.jpg"/><Relationship Id="rId10" Type="http://schemas.openxmlformats.org/officeDocument/2006/relationships/image" Target="../media/image60.jpg"/><Relationship Id="rId9" Type="http://schemas.openxmlformats.org/officeDocument/2006/relationships/image" Target="../media/image62.jpg"/><Relationship Id="rId5" Type="http://schemas.openxmlformats.org/officeDocument/2006/relationships/image" Target="../media/image50.jpg"/><Relationship Id="rId6" Type="http://schemas.openxmlformats.org/officeDocument/2006/relationships/image" Target="../media/image56.jpg"/><Relationship Id="rId7" Type="http://schemas.openxmlformats.org/officeDocument/2006/relationships/image" Target="../media/image61.jpg"/><Relationship Id="rId8" Type="http://schemas.openxmlformats.org/officeDocument/2006/relationships/image" Target="../media/image53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5.jpg"/><Relationship Id="rId4" Type="http://schemas.openxmlformats.org/officeDocument/2006/relationships/image" Target="../media/image52.png"/><Relationship Id="rId5" Type="http://schemas.openxmlformats.org/officeDocument/2006/relationships/image" Target="../media/image58.jpg"/><Relationship Id="rId6" Type="http://schemas.openxmlformats.org/officeDocument/2006/relationships/image" Target="../media/image59.jpg"/><Relationship Id="rId7" Type="http://schemas.openxmlformats.org/officeDocument/2006/relationships/image" Target="../media/image51.png"/><Relationship Id="rId8" Type="http://schemas.openxmlformats.org/officeDocument/2006/relationships/image" Target="../media/image57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5.jpg"/><Relationship Id="rId4" Type="http://schemas.openxmlformats.org/officeDocument/2006/relationships/image" Target="../media/image68.jpg"/><Relationship Id="rId5" Type="http://schemas.openxmlformats.org/officeDocument/2006/relationships/image" Target="../media/image64.jpg"/><Relationship Id="rId6" Type="http://schemas.openxmlformats.org/officeDocument/2006/relationships/image" Target="../media/image55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5.jpg"/><Relationship Id="rId4" Type="http://schemas.openxmlformats.org/officeDocument/2006/relationships/image" Target="../media/image54.png"/><Relationship Id="rId9" Type="http://schemas.openxmlformats.org/officeDocument/2006/relationships/image" Target="../media/image71.jpg"/><Relationship Id="rId5" Type="http://schemas.openxmlformats.org/officeDocument/2006/relationships/image" Target="../media/image63.jpg"/><Relationship Id="rId6" Type="http://schemas.openxmlformats.org/officeDocument/2006/relationships/image" Target="../media/image65.jpg"/><Relationship Id="rId7" Type="http://schemas.openxmlformats.org/officeDocument/2006/relationships/image" Target="../media/image66.jpg"/><Relationship Id="rId8" Type="http://schemas.openxmlformats.org/officeDocument/2006/relationships/image" Target="../media/image73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5.jpg"/><Relationship Id="rId4" Type="http://schemas.openxmlformats.org/officeDocument/2006/relationships/image" Target="../media/image74.jpg"/><Relationship Id="rId5" Type="http://schemas.openxmlformats.org/officeDocument/2006/relationships/image" Target="../media/image72.jpg"/><Relationship Id="rId6" Type="http://schemas.openxmlformats.org/officeDocument/2006/relationships/image" Target="../media/image76.jpg"/><Relationship Id="rId7" Type="http://schemas.openxmlformats.org/officeDocument/2006/relationships/image" Target="../media/image75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5.jpg"/><Relationship Id="rId4" Type="http://schemas.openxmlformats.org/officeDocument/2006/relationships/image" Target="../media/image69.jpg"/><Relationship Id="rId9" Type="http://schemas.openxmlformats.org/officeDocument/2006/relationships/image" Target="../media/image80.jpg"/><Relationship Id="rId5" Type="http://schemas.openxmlformats.org/officeDocument/2006/relationships/image" Target="../media/image70.jpg"/><Relationship Id="rId6" Type="http://schemas.openxmlformats.org/officeDocument/2006/relationships/image" Target="../media/image88.jpg"/><Relationship Id="rId7" Type="http://schemas.openxmlformats.org/officeDocument/2006/relationships/image" Target="../media/image78.jpg"/><Relationship Id="rId8" Type="http://schemas.openxmlformats.org/officeDocument/2006/relationships/image" Target="../media/image81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jpg"/><Relationship Id="rId4" Type="http://schemas.openxmlformats.org/officeDocument/2006/relationships/image" Target="../media/image9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5.jpg"/><Relationship Id="rId4" Type="http://schemas.openxmlformats.org/officeDocument/2006/relationships/image" Target="../media/image83.jpg"/><Relationship Id="rId5" Type="http://schemas.openxmlformats.org/officeDocument/2006/relationships/image" Target="../media/image77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5.jpg"/><Relationship Id="rId4" Type="http://schemas.openxmlformats.org/officeDocument/2006/relationships/image" Target="../media/image84.jpg"/><Relationship Id="rId5" Type="http://schemas.openxmlformats.org/officeDocument/2006/relationships/image" Target="../media/image85.jpg"/><Relationship Id="rId6" Type="http://schemas.openxmlformats.org/officeDocument/2006/relationships/image" Target="../media/image93.jp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5.jpg"/><Relationship Id="rId4" Type="http://schemas.openxmlformats.org/officeDocument/2006/relationships/image" Target="../media/image79.jpg"/><Relationship Id="rId5" Type="http://schemas.openxmlformats.org/officeDocument/2006/relationships/image" Target="../media/image89.jpg"/><Relationship Id="rId6" Type="http://schemas.openxmlformats.org/officeDocument/2006/relationships/image" Target="../media/image92.jpg"/><Relationship Id="rId7" Type="http://schemas.openxmlformats.org/officeDocument/2006/relationships/image" Target="../media/image90.jpg"/><Relationship Id="rId8" Type="http://schemas.openxmlformats.org/officeDocument/2006/relationships/image" Target="../media/image82.jp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5.jpg"/><Relationship Id="rId4" Type="http://schemas.openxmlformats.org/officeDocument/2006/relationships/image" Target="../media/image86.jpg"/><Relationship Id="rId9" Type="http://schemas.openxmlformats.org/officeDocument/2006/relationships/image" Target="../media/image95.jpg"/><Relationship Id="rId5" Type="http://schemas.openxmlformats.org/officeDocument/2006/relationships/image" Target="../media/image87.jpg"/><Relationship Id="rId6" Type="http://schemas.openxmlformats.org/officeDocument/2006/relationships/image" Target="../media/image91.jpg"/><Relationship Id="rId7" Type="http://schemas.openxmlformats.org/officeDocument/2006/relationships/image" Target="../media/image99.jpg"/><Relationship Id="rId8" Type="http://schemas.openxmlformats.org/officeDocument/2006/relationships/image" Target="../media/image94.jp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5.jpg"/><Relationship Id="rId4" Type="http://schemas.openxmlformats.org/officeDocument/2006/relationships/image" Target="../media/image101.jpg"/><Relationship Id="rId5" Type="http://schemas.openxmlformats.org/officeDocument/2006/relationships/image" Target="../media/image98.jpg"/><Relationship Id="rId6" Type="http://schemas.openxmlformats.org/officeDocument/2006/relationships/image" Target="../media/image104.png"/><Relationship Id="rId7" Type="http://schemas.openxmlformats.org/officeDocument/2006/relationships/image" Target="../media/image96.jpg"/><Relationship Id="rId8" Type="http://schemas.openxmlformats.org/officeDocument/2006/relationships/image" Target="../media/image97.jp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5.jpg"/><Relationship Id="rId4" Type="http://schemas.openxmlformats.org/officeDocument/2006/relationships/image" Target="../media/image110.jpg"/><Relationship Id="rId5" Type="http://schemas.openxmlformats.org/officeDocument/2006/relationships/image" Target="../media/image117.jpg"/><Relationship Id="rId6" Type="http://schemas.openxmlformats.org/officeDocument/2006/relationships/image" Target="../media/image106.jpg"/><Relationship Id="rId7" Type="http://schemas.openxmlformats.org/officeDocument/2006/relationships/image" Target="../media/image120.jp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5.jpg"/><Relationship Id="rId4" Type="http://schemas.openxmlformats.org/officeDocument/2006/relationships/image" Target="../media/image107.jpg"/><Relationship Id="rId5" Type="http://schemas.openxmlformats.org/officeDocument/2006/relationships/image" Target="../media/image102.jpg"/><Relationship Id="rId6" Type="http://schemas.openxmlformats.org/officeDocument/2006/relationships/image" Target="../media/image111.jpg"/><Relationship Id="rId7" Type="http://schemas.openxmlformats.org/officeDocument/2006/relationships/image" Target="../media/image103.jp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5.jpg"/><Relationship Id="rId4" Type="http://schemas.openxmlformats.org/officeDocument/2006/relationships/image" Target="../media/image112.jpg"/><Relationship Id="rId5" Type="http://schemas.openxmlformats.org/officeDocument/2006/relationships/image" Target="../media/image100.jpg"/><Relationship Id="rId6" Type="http://schemas.openxmlformats.org/officeDocument/2006/relationships/image" Target="../media/image105.jpg"/><Relationship Id="rId7" Type="http://schemas.openxmlformats.org/officeDocument/2006/relationships/image" Target="../media/image113.jpg"/><Relationship Id="rId8" Type="http://schemas.openxmlformats.org/officeDocument/2006/relationships/image" Target="../media/image108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5.jpg"/><Relationship Id="rId4" Type="http://schemas.openxmlformats.org/officeDocument/2006/relationships/image" Target="../media/image114.jpg"/><Relationship Id="rId9" Type="http://schemas.openxmlformats.org/officeDocument/2006/relationships/image" Target="../media/image118.jpg"/><Relationship Id="rId5" Type="http://schemas.openxmlformats.org/officeDocument/2006/relationships/image" Target="../media/image109.jpg"/><Relationship Id="rId6" Type="http://schemas.openxmlformats.org/officeDocument/2006/relationships/image" Target="../media/image115.jpg"/><Relationship Id="rId7" Type="http://schemas.openxmlformats.org/officeDocument/2006/relationships/image" Target="../media/image121.jpg"/><Relationship Id="rId8" Type="http://schemas.openxmlformats.org/officeDocument/2006/relationships/image" Target="../media/image116.jp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5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jpg"/><Relationship Id="rId4" Type="http://schemas.openxmlformats.org/officeDocument/2006/relationships/image" Target="../media/image2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5.jpg"/><Relationship Id="rId4" Type="http://schemas.openxmlformats.org/officeDocument/2006/relationships/image" Target="../media/image119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jpg"/><Relationship Id="rId4" Type="http://schemas.openxmlformats.org/officeDocument/2006/relationships/image" Target="../media/image13.jpg"/><Relationship Id="rId11" Type="http://schemas.openxmlformats.org/officeDocument/2006/relationships/image" Target="../media/image10.jpg"/><Relationship Id="rId10" Type="http://schemas.openxmlformats.org/officeDocument/2006/relationships/image" Target="../media/image3.jpg"/><Relationship Id="rId12" Type="http://schemas.openxmlformats.org/officeDocument/2006/relationships/image" Target="../media/image12.png"/><Relationship Id="rId9" Type="http://schemas.openxmlformats.org/officeDocument/2006/relationships/image" Target="../media/image6.jpg"/><Relationship Id="rId5" Type="http://schemas.openxmlformats.org/officeDocument/2006/relationships/image" Target="../media/image7.jpg"/><Relationship Id="rId6" Type="http://schemas.openxmlformats.org/officeDocument/2006/relationships/image" Target="../media/image4.jpg"/><Relationship Id="rId7" Type="http://schemas.openxmlformats.org/officeDocument/2006/relationships/image" Target="../media/image1.jpg"/><Relationship Id="rId8" Type="http://schemas.openxmlformats.org/officeDocument/2006/relationships/image" Target="../media/image8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jpg"/><Relationship Id="rId4" Type="http://schemas.openxmlformats.org/officeDocument/2006/relationships/image" Target="../media/image16.jpg"/><Relationship Id="rId5" Type="http://schemas.openxmlformats.org/officeDocument/2006/relationships/image" Target="../media/image14.png"/><Relationship Id="rId6" Type="http://schemas.openxmlformats.org/officeDocument/2006/relationships/image" Target="../media/image37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jpg"/><Relationship Id="rId4" Type="http://schemas.openxmlformats.org/officeDocument/2006/relationships/image" Target="../media/image22.jpg"/><Relationship Id="rId5" Type="http://schemas.openxmlformats.org/officeDocument/2006/relationships/image" Target="../media/image21.jpg"/><Relationship Id="rId6" Type="http://schemas.openxmlformats.org/officeDocument/2006/relationships/image" Target="../media/image27.jpg"/><Relationship Id="rId7" Type="http://schemas.openxmlformats.org/officeDocument/2006/relationships/image" Target="../media/image19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jpg"/><Relationship Id="rId4" Type="http://schemas.openxmlformats.org/officeDocument/2006/relationships/image" Target="../media/image23.jpg"/><Relationship Id="rId5" Type="http://schemas.openxmlformats.org/officeDocument/2006/relationships/image" Target="../media/image20.jpg"/><Relationship Id="rId6" Type="http://schemas.openxmlformats.org/officeDocument/2006/relationships/image" Target="../media/image15.jpg"/><Relationship Id="rId7" Type="http://schemas.openxmlformats.org/officeDocument/2006/relationships/image" Target="../media/image17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.jpg"/><Relationship Id="rId4" Type="http://schemas.openxmlformats.org/officeDocument/2006/relationships/image" Target="../media/image18.jpg"/><Relationship Id="rId5" Type="http://schemas.openxmlformats.org/officeDocument/2006/relationships/image" Target="../media/image40.png"/><Relationship Id="rId6" Type="http://schemas.openxmlformats.org/officeDocument/2006/relationships/image" Target="../media/image24.jpg"/><Relationship Id="rId7" Type="http://schemas.openxmlformats.org/officeDocument/2006/relationships/image" Target="../media/image25.jpg"/><Relationship Id="rId8" Type="http://schemas.openxmlformats.org/officeDocument/2006/relationships/image" Target="../media/image28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2"/>
          <p:cNvSpPr txBox="1"/>
          <p:nvPr>
            <p:ph type="ctrTitle"/>
          </p:nvPr>
        </p:nvSpPr>
        <p:spPr>
          <a:xfrm>
            <a:off x="323850" y="1773237"/>
            <a:ext cx="8424862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ts val="4400"/>
              <a:buFont typeface="Arial"/>
              <a:buNone/>
            </a:pPr>
            <a:r>
              <a:rPr b="1" i="0" lang="en-US" sz="4400" u="none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Одомашнивание животных</a:t>
            </a:r>
            <a:endParaRPr/>
          </a:p>
        </p:txBody>
      </p:sp>
      <p:sp>
        <p:nvSpPr>
          <p:cNvPr id="64" name="Google Shape;64;p12"/>
          <p:cNvSpPr txBox="1"/>
          <p:nvPr>
            <p:ph idx="1" type="subTitle"/>
          </p:nvPr>
        </p:nvSpPr>
        <p:spPr>
          <a:xfrm>
            <a:off x="323850" y="4868862"/>
            <a:ext cx="84963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99"/>
              </a:buClr>
              <a:buSzPts val="3200"/>
              <a:buFont typeface="Arial"/>
              <a:buNone/>
            </a:pPr>
            <a:r>
              <a:rPr b="0" i="0" lang="en-US" sz="3200" u="none" cap="none" strike="noStrike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rPr>
              <a:t>Биология 7 класс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1"/>
          <p:cNvSpPr txBox="1"/>
          <p:nvPr>
            <p:ph idx="4294967295" type="title"/>
          </p:nvPr>
        </p:nvSpPr>
        <p:spPr>
          <a:xfrm>
            <a:off x="457200" y="274637"/>
            <a:ext cx="8229600" cy="7064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ts val="4000"/>
              <a:buFont typeface="Arial"/>
              <a:buNone/>
            </a:pPr>
            <a:r>
              <a:rPr b="1" i="0" lang="en-US" sz="4000" u="none" cap="none" strike="noStrike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Северный олень</a:t>
            </a:r>
            <a:endParaRPr/>
          </a:p>
        </p:txBody>
      </p:sp>
      <p:sp>
        <p:nvSpPr>
          <p:cNvPr id="177" name="Google Shape;177;p21"/>
          <p:cNvSpPr txBox="1"/>
          <p:nvPr>
            <p:ph idx="4294967295" type="body"/>
          </p:nvPr>
        </p:nvSpPr>
        <p:spPr>
          <a:xfrm>
            <a:off x="457200" y="1600200"/>
            <a:ext cx="4038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ДОМАШНИЕ СЕВЕРНЫЕ ОЛЕНИ, играющие важнейшую роль в жизни народов Крайнего Севера, были одомашнены очень давно (одновременно со свиньями около 10 тыс. лет назад). От своих диких сородичей домашние олени отличаются только терпимым отношением к человеку и значительным количеством пегих и белых особей в стаде. </a:t>
            </a:r>
            <a:endParaRPr/>
          </a:p>
        </p:txBody>
      </p:sp>
      <p:pic>
        <p:nvPicPr>
          <p:cNvPr id="178" name="Google Shape;178;p21"/>
          <p:cNvPicPr preferRelativeResize="0"/>
          <p:nvPr>
            <p:ph idx="4294967295" type="body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364162" y="3284537"/>
            <a:ext cx="3273425" cy="30400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p21"/>
          <p:cNvPicPr preferRelativeResize="0"/>
          <p:nvPr>
            <p:ph idx="4294967295" type="body"/>
          </p:nvPr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022850" y="1165225"/>
            <a:ext cx="3941762" cy="26209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2"/>
          <p:cNvSpPr txBox="1"/>
          <p:nvPr>
            <p:ph idx="4294967295" type="title"/>
          </p:nvPr>
        </p:nvSpPr>
        <p:spPr>
          <a:xfrm>
            <a:off x="457200" y="274637"/>
            <a:ext cx="8229600" cy="777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000"/>
              <a:buFont typeface="Arial"/>
              <a:buNone/>
            </a:pPr>
            <a:r>
              <a:rPr b="1" i="0" lang="en-US" sz="40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Кабан – дикий предок свиньи</a:t>
            </a:r>
            <a:endParaRPr/>
          </a:p>
        </p:txBody>
      </p:sp>
      <p:pic>
        <p:nvPicPr>
          <p:cNvPr id="185" name="Google Shape;185;p22"/>
          <p:cNvPicPr preferRelativeResize="0"/>
          <p:nvPr>
            <p:ph idx="4294967295" type="body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95287" y="4527550"/>
            <a:ext cx="2795587" cy="1974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p22"/>
          <p:cNvPicPr preferRelativeResize="0"/>
          <p:nvPr>
            <p:ph idx="4294967295" type="body"/>
          </p:nvPr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953125" y="4560887"/>
            <a:ext cx="3011487" cy="1987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p2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916237" y="2276475"/>
            <a:ext cx="3095625" cy="30337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Google Shape;188;p22"/>
          <p:cNvPicPr preferRelativeResize="0"/>
          <p:nvPr>
            <p:ph idx="4294967295" type="body"/>
          </p:nvPr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564187" y="1052512"/>
            <a:ext cx="3579812" cy="21859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Google Shape;189;p22"/>
          <p:cNvPicPr preferRelativeResize="0"/>
          <p:nvPr>
            <p:ph idx="4294967295" type="body"/>
          </p:nvPr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250825" y="981075"/>
            <a:ext cx="3398837" cy="21859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23"/>
          <p:cNvSpPr txBox="1"/>
          <p:nvPr>
            <p:ph idx="4294967295" type="title"/>
          </p:nvPr>
        </p:nvSpPr>
        <p:spPr>
          <a:xfrm>
            <a:off x="457200" y="274637"/>
            <a:ext cx="8229600" cy="7064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000"/>
              <a:buFont typeface="Arial"/>
              <a:buNone/>
            </a:pPr>
            <a:r>
              <a:rPr b="1" i="0" lang="en-US" sz="40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Куры</a:t>
            </a:r>
            <a:endParaRPr/>
          </a:p>
        </p:txBody>
      </p:sp>
      <p:sp>
        <p:nvSpPr>
          <p:cNvPr id="195" name="Google Shape;195;p23"/>
          <p:cNvSpPr txBox="1"/>
          <p:nvPr>
            <p:ph idx="4294967295" type="body"/>
          </p:nvPr>
        </p:nvSpPr>
        <p:spPr>
          <a:xfrm>
            <a:off x="4648200" y="1600200"/>
            <a:ext cx="4038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КУРЫ одомашнены около 8 -10 тыс. лет назад. На их родине, в Юго-Восточной Азии, и теперь в примитивных хозяйствах туземцы разводят только собак, свиней и кур. Малайская бойцовая - одна из самых древних культурных пород кур. Родиной бойцовых пород считают Среднюю и Малую Азию, где впервые петушиные бои появились как спорт. Петухи этих пород задиристы и часто устраивают драки между собой. </a:t>
            </a:r>
            <a:endParaRPr/>
          </a:p>
        </p:txBody>
      </p:sp>
      <p:pic>
        <p:nvPicPr>
          <p:cNvPr id="196" name="Google Shape;196;p23"/>
          <p:cNvPicPr preferRelativeResize="0"/>
          <p:nvPr>
            <p:ph idx="4294967295" type="body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1025525"/>
            <a:ext cx="3563937" cy="23987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p23"/>
          <p:cNvPicPr preferRelativeResize="0"/>
          <p:nvPr>
            <p:ph idx="4294967295" type="body"/>
          </p:nvPr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50825" y="2851150"/>
            <a:ext cx="2376487" cy="23764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Google Shape;198;p2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843212" y="2636837"/>
            <a:ext cx="1873250" cy="1873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Google Shape;199;p23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2700337" y="4292600"/>
            <a:ext cx="1722437" cy="172243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Google Shape;200;p23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5940425" y="404812"/>
            <a:ext cx="2552700" cy="2735262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" name="Google Shape;201;p23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4500562" y="2852737"/>
            <a:ext cx="2952750" cy="220503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" name="Google Shape;202;p23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6781800" y="4194175"/>
            <a:ext cx="2362200" cy="2663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23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4427537" y="4953000"/>
            <a:ext cx="2305050" cy="190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p23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468312" y="5432425"/>
            <a:ext cx="1512887" cy="1425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24"/>
          <p:cNvSpPr txBox="1"/>
          <p:nvPr>
            <p:ph idx="4294967295" type="title"/>
          </p:nvPr>
        </p:nvSpPr>
        <p:spPr>
          <a:xfrm>
            <a:off x="457200" y="274637"/>
            <a:ext cx="8229600" cy="7064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000"/>
              <a:buFont typeface="Arial"/>
              <a:buNone/>
            </a:pPr>
            <a:r>
              <a:rPr b="1" i="0" lang="en-US" sz="40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Кошка домашняя</a:t>
            </a:r>
            <a:endParaRPr/>
          </a:p>
        </p:txBody>
      </p:sp>
      <p:sp>
        <p:nvSpPr>
          <p:cNvPr id="210" name="Google Shape;210;p24"/>
          <p:cNvSpPr txBox="1"/>
          <p:nvPr>
            <p:ph idx="4294967295" type="body"/>
          </p:nvPr>
        </p:nvSpPr>
        <p:spPr>
          <a:xfrm>
            <a:off x="4648200" y="1600200"/>
            <a:ext cx="4038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КОШКУ приручили около 6 тыс. лет назад в Северной Африке. Предком домашней кошки считается ливийская буланая кошка. </a:t>
            </a:r>
            <a:endParaRPr/>
          </a:p>
        </p:txBody>
      </p:sp>
      <p:pic>
        <p:nvPicPr>
          <p:cNvPr id="211" name="Google Shape;211;p24"/>
          <p:cNvPicPr preferRelativeResize="0"/>
          <p:nvPr>
            <p:ph idx="4294967295" type="body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79387" y="1125537"/>
            <a:ext cx="2740025" cy="21859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p24"/>
          <p:cNvPicPr preferRelativeResize="0"/>
          <p:nvPr>
            <p:ph idx="4294967295" type="body"/>
          </p:nvPr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50825" y="3068637"/>
            <a:ext cx="4826000" cy="3789362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p2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011862" y="4652962"/>
            <a:ext cx="1692275" cy="2039937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Google Shape;214;p24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2627312" y="765175"/>
            <a:ext cx="1722437" cy="2305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25"/>
          <p:cNvSpPr txBox="1"/>
          <p:nvPr>
            <p:ph idx="4294967295" type="title"/>
          </p:nvPr>
        </p:nvSpPr>
        <p:spPr>
          <a:xfrm>
            <a:off x="468312" y="260350"/>
            <a:ext cx="8229600" cy="720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CC"/>
              </a:buClr>
              <a:buSzPts val="4000"/>
              <a:buFont typeface="Arial"/>
              <a:buNone/>
            </a:pPr>
            <a:r>
              <a:rPr b="1" i="0" lang="en-US" sz="4000" u="none" cap="none" strike="noStrike">
                <a:solidFill>
                  <a:srgbClr val="CC00CC"/>
                </a:solidFill>
                <a:latin typeface="Arial"/>
                <a:ea typeface="Arial"/>
                <a:cs typeface="Arial"/>
                <a:sym typeface="Arial"/>
              </a:rPr>
              <a:t>Породы кошек</a:t>
            </a:r>
            <a:endParaRPr/>
          </a:p>
        </p:txBody>
      </p:sp>
      <p:pic>
        <p:nvPicPr>
          <p:cNvPr id="220" name="Google Shape;220;p25"/>
          <p:cNvPicPr preferRelativeResize="0"/>
          <p:nvPr>
            <p:ph idx="4294967295" type="body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11137" y="404812"/>
            <a:ext cx="1970087" cy="2160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" name="Google Shape;221;p25"/>
          <p:cNvPicPr preferRelativeResize="0"/>
          <p:nvPr>
            <p:ph idx="4294967295" type="body"/>
          </p:nvPr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661025" y="1052512"/>
            <a:ext cx="2514600" cy="2733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2" name="Google Shape;222;p25"/>
          <p:cNvPicPr preferRelativeResize="0"/>
          <p:nvPr>
            <p:ph idx="4294967295" type="body"/>
          </p:nvPr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68312" y="2603500"/>
            <a:ext cx="2590800" cy="2590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3" name="Google Shape;223;p25"/>
          <p:cNvPicPr preferRelativeResize="0"/>
          <p:nvPr>
            <p:ph idx="4294967295" type="body"/>
          </p:nvPr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588125" y="3500437"/>
            <a:ext cx="2112962" cy="3162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4" name="Google Shape;224;p25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2987675" y="1125537"/>
            <a:ext cx="2349500" cy="2555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5" name="Google Shape;225;p25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3203575" y="3644900"/>
            <a:ext cx="3048000" cy="285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6" name="Google Shape;226;p25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250825" y="549275"/>
            <a:ext cx="8713787" cy="6048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26"/>
          <p:cNvSpPr txBox="1"/>
          <p:nvPr>
            <p:ph idx="4294967295" type="title"/>
          </p:nvPr>
        </p:nvSpPr>
        <p:spPr>
          <a:xfrm>
            <a:off x="457200" y="274637"/>
            <a:ext cx="8229600" cy="7064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CC"/>
              </a:buClr>
              <a:buSzPts val="4000"/>
              <a:buFont typeface="Arial"/>
              <a:buNone/>
            </a:pPr>
            <a:r>
              <a:rPr b="1" i="0" lang="en-US" sz="4000" u="none" cap="none" strike="noStrike">
                <a:solidFill>
                  <a:srgbClr val="CC00CC"/>
                </a:solidFill>
                <a:latin typeface="Arial"/>
                <a:ea typeface="Arial"/>
                <a:cs typeface="Arial"/>
                <a:sym typeface="Arial"/>
              </a:rPr>
              <a:t>Лошади</a:t>
            </a:r>
            <a:endParaRPr/>
          </a:p>
        </p:txBody>
      </p:sp>
      <p:sp>
        <p:nvSpPr>
          <p:cNvPr id="232" name="Google Shape;232;p26"/>
          <p:cNvSpPr txBox="1"/>
          <p:nvPr>
            <p:ph idx="4294967295" type="body"/>
          </p:nvPr>
        </p:nvSpPr>
        <p:spPr>
          <a:xfrm>
            <a:off x="457200" y="1600200"/>
            <a:ext cx="4038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Предком лошадей был тарпан.</a:t>
            </a:r>
            <a:endParaRPr/>
          </a:p>
        </p:txBody>
      </p:sp>
      <p:pic>
        <p:nvPicPr>
          <p:cNvPr id="233" name="Google Shape;233;p2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2605087"/>
            <a:ext cx="3995737" cy="28844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34" name="Google Shape;234;p26"/>
          <p:cNvPicPr preferRelativeResize="0"/>
          <p:nvPr>
            <p:ph idx="4294967295" type="body"/>
          </p:nvPr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076825" y="1130300"/>
            <a:ext cx="3887787" cy="26177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" name="Google Shape;235;p26"/>
          <p:cNvPicPr preferRelativeResize="0"/>
          <p:nvPr>
            <p:ph idx="4294967295" type="body"/>
          </p:nvPr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508625" y="4291012"/>
            <a:ext cx="3635375" cy="23256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36" name="Google Shape;236;p26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79387" y="0"/>
            <a:ext cx="1871662" cy="1700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237" name="Google Shape;237;p26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539750" y="1036637"/>
            <a:ext cx="8210550" cy="58213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2" name="Google Shape;242;p27"/>
          <p:cNvPicPr preferRelativeResize="0"/>
          <p:nvPr>
            <p:ph idx="4294967295" type="body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835150" y="549275"/>
            <a:ext cx="5151437" cy="5761037"/>
          </a:xfrm>
          <a:prstGeom prst="rect">
            <a:avLst/>
          </a:prstGeom>
          <a:noFill/>
          <a:ln>
            <a:noFill/>
          </a:ln>
        </p:spPr>
      </p:pic>
      <p:pic>
        <p:nvPicPr>
          <p:cNvPr id="243" name="Google Shape;243;p2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95287" y="476250"/>
            <a:ext cx="8353425" cy="6265862"/>
          </a:xfrm>
          <a:prstGeom prst="rect">
            <a:avLst/>
          </a:prstGeom>
          <a:noFill/>
          <a:ln>
            <a:noFill/>
          </a:ln>
        </p:spPr>
      </p:pic>
      <p:pic>
        <p:nvPicPr>
          <p:cNvPr id="244" name="Google Shape;244;p2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0" y="57150"/>
            <a:ext cx="9144000" cy="6873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28"/>
          <p:cNvSpPr txBox="1"/>
          <p:nvPr>
            <p:ph idx="4294967295" type="title"/>
          </p:nvPr>
        </p:nvSpPr>
        <p:spPr>
          <a:xfrm>
            <a:off x="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99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rPr>
              <a:t>Домашние породы голубей произошли от</a:t>
            </a:r>
            <a:r>
              <a:rPr b="0" i="0" lang="en-US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дикого сизого голубя</a:t>
            </a:r>
            <a:endParaRPr/>
          </a:p>
        </p:txBody>
      </p:sp>
      <p:pic>
        <p:nvPicPr>
          <p:cNvPr id="250" name="Google Shape;250;p2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95287" y="981075"/>
            <a:ext cx="1533525" cy="1511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1" name="Google Shape;251;p2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476375" y="1268412"/>
            <a:ext cx="4856162" cy="5138737"/>
          </a:xfrm>
          <a:prstGeom prst="rect">
            <a:avLst/>
          </a:prstGeom>
          <a:noFill/>
          <a:ln>
            <a:noFill/>
          </a:ln>
        </p:spPr>
      </p:pic>
      <p:pic>
        <p:nvPicPr>
          <p:cNvPr id="252" name="Google Shape;252;p2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79387" y="3803650"/>
            <a:ext cx="2871787" cy="3054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3" name="Google Shape;253;p28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795962" y="4346575"/>
            <a:ext cx="3348037" cy="2511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4" name="Google Shape;254;p28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6240462" y="908050"/>
            <a:ext cx="2903537" cy="1933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5" name="Google Shape;255;p28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5724525" y="2708275"/>
            <a:ext cx="2016125" cy="17160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0" name="Google Shape;260;p2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23850" y="333375"/>
            <a:ext cx="3409950" cy="381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1" name="Google Shape;261;p2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42987" y="2781300"/>
            <a:ext cx="3448050" cy="381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2" name="Google Shape;262;p2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427537" y="404812"/>
            <a:ext cx="4476750" cy="381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3" name="Google Shape;263;p29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4572000" y="3605212"/>
            <a:ext cx="3679825" cy="32527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30"/>
          <p:cNvSpPr txBox="1"/>
          <p:nvPr>
            <p:ph idx="4294967295" type="title"/>
          </p:nvPr>
        </p:nvSpPr>
        <p:spPr>
          <a:xfrm>
            <a:off x="457200" y="274637"/>
            <a:ext cx="8229600" cy="7064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000"/>
              <a:buFont typeface="Arial"/>
              <a:buNone/>
            </a:pPr>
            <a:r>
              <a:rPr b="1" i="0" lang="en-US" sz="40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Утки</a:t>
            </a:r>
            <a:endParaRPr/>
          </a:p>
        </p:txBody>
      </p:sp>
      <p:sp>
        <p:nvSpPr>
          <p:cNvPr id="269" name="Google Shape;269;p30"/>
          <p:cNvSpPr txBox="1"/>
          <p:nvPr>
            <p:ph idx="4294967295" type="body"/>
          </p:nvPr>
        </p:nvSpPr>
        <p:spPr>
          <a:xfrm>
            <a:off x="4648200" y="1600200"/>
            <a:ext cx="4038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УТОК одомашнили в Китае в I тысячелетии до нашей эры. В настоящее время самой распространенной и излюбленной породой уток является пекинская. </a:t>
            </a:r>
            <a:endParaRPr/>
          </a:p>
        </p:txBody>
      </p:sp>
      <p:pic>
        <p:nvPicPr>
          <p:cNvPr id="270" name="Google Shape;270;p30"/>
          <p:cNvPicPr preferRelativeResize="0"/>
          <p:nvPr>
            <p:ph idx="4294967295" type="body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39750" y="476250"/>
            <a:ext cx="2160587" cy="1690687"/>
          </a:xfrm>
          <a:prstGeom prst="rect">
            <a:avLst/>
          </a:prstGeom>
          <a:noFill/>
          <a:ln>
            <a:noFill/>
          </a:ln>
        </p:spPr>
      </p:pic>
      <p:sp>
        <p:nvSpPr>
          <p:cNvPr id="271" name="Google Shape;271;p30"/>
          <p:cNvSpPr/>
          <p:nvPr/>
        </p:nvSpPr>
        <p:spPr>
          <a:xfrm>
            <a:off x="2843212" y="1341437"/>
            <a:ext cx="1504950" cy="342900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0" l="0" r="0" t="0"/>
            </a:stretch>
          </a:blipFill>
        </p:spPr>
        <p:txBody>
          <a:bodyPr>
            <a:prstTxWarp prst="textPlain"/>
          </a:bodyPr>
          <a:lstStyle/>
          <a:p>
            <a:pPr lvl="0" algn="l"/>
            <a:r>
              <a:rPr b="0" i="0">
                <a:ln cap="flat" cmpd="sng" w="9525">
                  <a:solidFill>
                    <a:srgbClr val="000000"/>
                  </a:solidFill>
                  <a:prstDash val="solid"/>
                  <a:miter lim="800000"/>
                  <a:headEnd len="sm" w="sm" type="none"/>
                  <a:tailEnd len="sm" w="sm" type="none"/>
                </a:ln>
                <a:solidFill>
                  <a:srgbClr val="FFFFFF"/>
                </a:solidFill>
                <a:latin typeface="Arial"/>
              </a:rPr>
              <a:t>Дикая утка</a:t>
            </a:r>
          </a:p>
        </p:txBody>
      </p:sp>
      <p:pic>
        <p:nvPicPr>
          <p:cNvPr id="272" name="Google Shape;272;p30"/>
          <p:cNvPicPr preferRelativeResize="0"/>
          <p:nvPr>
            <p:ph idx="4294967295" type="body"/>
          </p:nvPr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95287" y="2492375"/>
            <a:ext cx="2540000" cy="203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3" name="Google Shape;273;p30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395287" y="4581525"/>
            <a:ext cx="2540000" cy="203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4" name="Google Shape;274;p30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3132137" y="2755900"/>
            <a:ext cx="1871662" cy="1670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5" name="Google Shape;275;p30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6804025" y="0"/>
            <a:ext cx="2339975" cy="1809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3"/>
          <p:cNvSpPr txBox="1"/>
          <p:nvPr>
            <p:ph type="title"/>
          </p:nvPr>
        </p:nvSpPr>
        <p:spPr>
          <a:xfrm>
            <a:off x="457200" y="274637"/>
            <a:ext cx="8218487" cy="6334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ts val="3200"/>
              <a:buFont typeface="Arial"/>
              <a:buNone/>
            </a:pPr>
            <a:r>
              <a:rPr b="1" i="0" lang="en-US" sz="3200" u="none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Домашние животные – это животные , которых выращивает человек</a:t>
            </a:r>
            <a:endParaRPr/>
          </a:p>
        </p:txBody>
      </p:sp>
      <p:sp>
        <p:nvSpPr>
          <p:cNvPr id="70" name="Google Shape;70;p13"/>
          <p:cNvSpPr txBox="1"/>
          <p:nvPr>
            <p:ph idx="1" type="body"/>
          </p:nvPr>
        </p:nvSpPr>
        <p:spPr>
          <a:xfrm>
            <a:off x="457200" y="1268412"/>
            <a:ext cx="7210425" cy="51133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3366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rPr>
              <a:t>На нашей планете обитает около двух миллионов видов животных. Из них почти пятьдесят одомашнены! Они были изменены человеком, и разнообразие пород у многих домашних животных огромно. </a:t>
            </a:r>
            <a:endParaRPr/>
          </a:p>
          <a:p>
            <a:pPr indent="-342900" lvl="0" marL="342900" marR="0" rtl="0" algn="l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rgbClr val="003366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rPr>
              <a:t>О времени и месте одомашнивания животных судят по раскопкам древних поселений и сохранившимся предметам изобразительного искусства. </a:t>
            </a:r>
            <a:endParaRPr/>
          </a:p>
          <a:p>
            <a:pPr indent="-342900" lvl="0" marL="342900" marR="0" rtl="0" algn="l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rgbClr val="003366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rPr>
              <a:t>Предполагаемые очаги происхождения домашних животных определяются ареалами их диких предков. </a:t>
            </a:r>
            <a:endParaRPr/>
          </a:p>
        </p:txBody>
      </p:sp>
      <p:pic>
        <p:nvPicPr>
          <p:cNvPr id="71" name="Google Shape;71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308850" y="4221162"/>
            <a:ext cx="1598612" cy="15986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31"/>
          <p:cNvSpPr txBox="1"/>
          <p:nvPr>
            <p:ph idx="4294967295" type="title"/>
          </p:nvPr>
        </p:nvSpPr>
        <p:spPr>
          <a:xfrm>
            <a:off x="457200" y="274637"/>
            <a:ext cx="8229600" cy="7064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000"/>
              <a:buFont typeface="Arial"/>
              <a:buNone/>
            </a:pPr>
            <a:r>
              <a:rPr b="1" i="0" lang="en-US" sz="40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Индюки</a:t>
            </a:r>
            <a:endParaRPr/>
          </a:p>
        </p:txBody>
      </p:sp>
      <p:sp>
        <p:nvSpPr>
          <p:cNvPr id="281" name="Google Shape;281;p31"/>
          <p:cNvSpPr txBox="1"/>
          <p:nvPr>
            <p:ph idx="4294967295" type="body"/>
          </p:nvPr>
        </p:nvSpPr>
        <p:spPr>
          <a:xfrm>
            <a:off x="468312" y="1125537"/>
            <a:ext cx="4038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Существующие породы и разновидности домашних ИНДЮКОВ относятся к виду североамериканских обыкновенных индеек. 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Индейки и собаки были единственными домашними животными индейцев майя. 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 начале 1500-х годов индеек завезли в Испанию, откуда они впоследствии распространились по всей Европе </a:t>
            </a:r>
            <a:endParaRPr/>
          </a:p>
        </p:txBody>
      </p:sp>
      <p:pic>
        <p:nvPicPr>
          <p:cNvPr id="282" name="Google Shape;282;p31"/>
          <p:cNvPicPr preferRelativeResize="0"/>
          <p:nvPr>
            <p:ph idx="4294967295" type="body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210175" y="1600200"/>
            <a:ext cx="2914650" cy="21859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83" name="Google Shape;283;p31"/>
          <p:cNvPicPr preferRelativeResize="0"/>
          <p:nvPr>
            <p:ph idx="4294967295" type="body"/>
          </p:nvPr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210175" y="3938587"/>
            <a:ext cx="2913062" cy="2187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8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8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8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32"/>
          <p:cNvSpPr txBox="1"/>
          <p:nvPr>
            <p:ph idx="4294967295" type="title"/>
          </p:nvPr>
        </p:nvSpPr>
        <p:spPr>
          <a:xfrm>
            <a:off x="457200" y="274637"/>
            <a:ext cx="8229600" cy="777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Arial"/>
              <a:buNone/>
            </a:pPr>
            <a:r>
              <a:rPr b="1" i="0" lang="en-US" sz="4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Цесарки</a:t>
            </a:r>
            <a:endParaRPr/>
          </a:p>
        </p:txBody>
      </p:sp>
      <p:pic>
        <p:nvPicPr>
          <p:cNvPr id="289" name="Google Shape;289;p32"/>
          <p:cNvPicPr preferRelativeResize="0"/>
          <p:nvPr>
            <p:ph idx="4294967295" type="body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91250" y="549275"/>
            <a:ext cx="2447925" cy="36718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90" name="Google Shape;290;p32"/>
          <p:cNvPicPr preferRelativeResize="0"/>
          <p:nvPr>
            <p:ph idx="4294967295" type="body"/>
          </p:nvPr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132137" y="2852737"/>
            <a:ext cx="3209925" cy="3744912"/>
          </a:xfrm>
          <a:prstGeom prst="rect">
            <a:avLst/>
          </a:prstGeom>
          <a:noFill/>
          <a:ln>
            <a:noFill/>
          </a:ln>
        </p:spPr>
      </p:pic>
      <p:pic>
        <p:nvPicPr>
          <p:cNvPr id="291" name="Google Shape;291;p32"/>
          <p:cNvPicPr preferRelativeResize="0"/>
          <p:nvPr>
            <p:ph idx="4294967295" type="body"/>
          </p:nvPr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79387" y="1125537"/>
            <a:ext cx="4038600" cy="2689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33"/>
          <p:cNvSpPr txBox="1"/>
          <p:nvPr>
            <p:ph idx="4294967295" type="title"/>
          </p:nvPr>
        </p:nvSpPr>
        <p:spPr>
          <a:xfrm>
            <a:off x="457200" y="274637"/>
            <a:ext cx="8229600" cy="777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66FF"/>
              </a:buClr>
              <a:buSzPts val="4400"/>
              <a:buFont typeface="Arial"/>
              <a:buNone/>
            </a:pPr>
            <a:r>
              <a:rPr b="1" i="0" lang="en-US" sz="4400" u="none" cap="none" strike="noStrike">
                <a:solidFill>
                  <a:srgbClr val="FF66FF"/>
                </a:solidFill>
                <a:latin typeface="Arial"/>
                <a:ea typeface="Arial"/>
                <a:cs typeface="Arial"/>
                <a:sym typeface="Arial"/>
              </a:rPr>
              <a:t>Кролики</a:t>
            </a:r>
            <a:endParaRPr/>
          </a:p>
        </p:txBody>
      </p:sp>
      <p:sp>
        <p:nvSpPr>
          <p:cNvPr id="297" name="Google Shape;297;p33"/>
          <p:cNvSpPr txBox="1"/>
          <p:nvPr>
            <p:ph idx="4294967295" type="body"/>
          </p:nvPr>
        </p:nvSpPr>
        <p:spPr>
          <a:xfrm>
            <a:off x="457200" y="1600200"/>
            <a:ext cx="4038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Еще до нашей эры римляне ловили и откармливали диких КРОЛИКОВ ради их вкусного мяса. Приручение их началось в Испании, откуда одомашненные кролики стали распространятся по Европе. </a:t>
            </a:r>
            <a:endParaRPr/>
          </a:p>
        </p:txBody>
      </p:sp>
      <p:pic>
        <p:nvPicPr>
          <p:cNvPr id="298" name="Google Shape;298;p33"/>
          <p:cNvPicPr preferRelativeResize="0"/>
          <p:nvPr>
            <p:ph idx="4294967295" type="body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724525" y="333375"/>
            <a:ext cx="2900362" cy="2187575"/>
          </a:xfrm>
          <a:prstGeom prst="rect">
            <a:avLst/>
          </a:prstGeom>
          <a:noFill/>
          <a:ln>
            <a:noFill/>
          </a:ln>
        </p:spPr>
      </p:pic>
      <p:sp>
        <p:nvSpPr>
          <p:cNvPr id="299" name="Google Shape;299;p33"/>
          <p:cNvSpPr txBox="1"/>
          <p:nvPr/>
        </p:nvSpPr>
        <p:spPr>
          <a:xfrm>
            <a:off x="6948487" y="2708275"/>
            <a:ext cx="2195512" cy="504825"/>
          </a:xfrm>
          <a:prstGeom prst="rect">
            <a:avLst/>
          </a:prstGeom>
          <a:solidFill>
            <a:schemeClr val="accent1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Дикий кролик</a:t>
            </a:r>
            <a:endParaRPr/>
          </a:p>
        </p:txBody>
      </p:sp>
      <p:pic>
        <p:nvPicPr>
          <p:cNvPr id="300" name="Google Shape;300;p3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11137" y="404812"/>
            <a:ext cx="3330575" cy="5040312"/>
          </a:xfrm>
          <a:prstGeom prst="rect">
            <a:avLst/>
          </a:prstGeom>
          <a:noFill/>
          <a:ln>
            <a:noFill/>
          </a:ln>
        </p:spPr>
      </p:pic>
      <p:pic>
        <p:nvPicPr>
          <p:cNvPr id="301" name="Google Shape;301;p3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411412" y="4724400"/>
            <a:ext cx="2857500" cy="1828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2" name="Google Shape;302;p33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508625" y="3314700"/>
            <a:ext cx="2647950" cy="3282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3" name="Google Shape;303;p33"/>
          <p:cNvPicPr preferRelativeResize="0"/>
          <p:nvPr>
            <p:ph idx="4294967295" type="body"/>
          </p:nvPr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3851275" y="1844675"/>
            <a:ext cx="2809875" cy="21859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9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34"/>
          <p:cNvSpPr txBox="1"/>
          <p:nvPr>
            <p:ph idx="4294967295" type="title"/>
          </p:nvPr>
        </p:nvSpPr>
        <p:spPr>
          <a:xfrm>
            <a:off x="457200" y="274637"/>
            <a:ext cx="8229600" cy="7064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66FF"/>
              </a:buClr>
              <a:buSzPts val="4000"/>
              <a:buFont typeface="Arial"/>
              <a:buNone/>
            </a:pPr>
            <a:r>
              <a:rPr b="1" i="0" lang="en-US" sz="4000" u="none" cap="none" strike="noStrike">
                <a:solidFill>
                  <a:srgbClr val="FF66FF"/>
                </a:solidFill>
                <a:latin typeface="Arial"/>
                <a:ea typeface="Arial"/>
                <a:cs typeface="Arial"/>
                <a:sym typeface="Arial"/>
              </a:rPr>
              <a:t>Породы кроликов</a:t>
            </a:r>
            <a:endParaRPr/>
          </a:p>
        </p:txBody>
      </p:sp>
      <p:pic>
        <p:nvPicPr>
          <p:cNvPr id="309" name="Google Shape;309;p34"/>
          <p:cNvPicPr preferRelativeResize="0"/>
          <p:nvPr>
            <p:ph idx="4294967295" type="body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79387" y="333375"/>
            <a:ext cx="1884362" cy="2833687"/>
          </a:xfrm>
          <a:prstGeom prst="rect">
            <a:avLst/>
          </a:prstGeom>
          <a:noFill/>
          <a:ln>
            <a:noFill/>
          </a:ln>
        </p:spPr>
      </p:pic>
      <p:pic>
        <p:nvPicPr>
          <p:cNvPr id="310" name="Google Shape;310;p34"/>
          <p:cNvPicPr preferRelativeResize="0"/>
          <p:nvPr>
            <p:ph idx="4294967295" type="body"/>
          </p:nvPr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50825" y="3141662"/>
            <a:ext cx="2085975" cy="3124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1" name="Google Shape;311;p34"/>
          <p:cNvPicPr preferRelativeResize="0"/>
          <p:nvPr>
            <p:ph idx="4294967295" type="body"/>
          </p:nvPr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435600" y="1181100"/>
            <a:ext cx="3457575" cy="2581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2" name="Google Shape;312;p34"/>
          <p:cNvPicPr preferRelativeResize="0"/>
          <p:nvPr>
            <p:ph idx="4294967295" type="body"/>
          </p:nvPr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588125" y="3938587"/>
            <a:ext cx="2192337" cy="2919412"/>
          </a:xfrm>
          <a:prstGeom prst="rect">
            <a:avLst/>
          </a:prstGeom>
          <a:noFill/>
          <a:ln>
            <a:noFill/>
          </a:ln>
        </p:spPr>
      </p:pic>
      <p:pic>
        <p:nvPicPr>
          <p:cNvPr id="313" name="Google Shape;313;p34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755650" y="457200"/>
            <a:ext cx="6400800" cy="6400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4" name="Google Shape;314;p34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323850" y="485775"/>
            <a:ext cx="8496300" cy="6372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35"/>
          <p:cNvSpPr txBox="1"/>
          <p:nvPr>
            <p:ph idx="4294967295"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66FF"/>
              </a:buClr>
              <a:buSzPts val="4000"/>
              <a:buFont typeface="Arial"/>
              <a:buNone/>
            </a:pPr>
            <a:r>
              <a:rPr b="1" i="0" lang="en-US" sz="4000" u="none" cap="none" strike="noStrike">
                <a:solidFill>
                  <a:srgbClr val="FF66FF"/>
                </a:solidFill>
                <a:latin typeface="Arial"/>
                <a:ea typeface="Arial"/>
                <a:cs typeface="Arial"/>
                <a:sym typeface="Arial"/>
              </a:rPr>
              <a:t>Другие виды домашних животных</a:t>
            </a:r>
            <a:endParaRPr/>
          </a:p>
        </p:txBody>
      </p:sp>
      <p:pic>
        <p:nvPicPr>
          <p:cNvPr id="320" name="Google Shape;320;p35"/>
          <p:cNvPicPr preferRelativeResize="0"/>
          <p:nvPr>
            <p:ph idx="4294967295" type="body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067425" y="1103312"/>
            <a:ext cx="2752725" cy="203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1" name="Google Shape;321;p35"/>
          <p:cNvPicPr preferRelativeResize="0"/>
          <p:nvPr>
            <p:ph idx="4294967295" type="body"/>
          </p:nvPr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724525" y="3141662"/>
            <a:ext cx="2647950" cy="3378200"/>
          </a:xfrm>
          <a:prstGeom prst="rect">
            <a:avLst/>
          </a:prstGeom>
          <a:noFill/>
          <a:ln>
            <a:noFill/>
          </a:ln>
        </p:spPr>
      </p:pic>
      <p:sp>
        <p:nvSpPr>
          <p:cNvPr id="322" name="Google Shape;322;p35"/>
          <p:cNvSpPr txBox="1"/>
          <p:nvPr/>
        </p:nvSpPr>
        <p:spPr>
          <a:xfrm>
            <a:off x="4572000" y="2060575"/>
            <a:ext cx="1274762" cy="1008062"/>
          </a:xfrm>
          <a:prstGeom prst="rect">
            <a:avLst/>
          </a:prstGeom>
          <a:solidFill>
            <a:schemeClr val="accent1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Тутовый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шелкопряд</a:t>
            </a:r>
            <a:endParaRPr/>
          </a:p>
        </p:txBody>
      </p:sp>
      <p:sp>
        <p:nvSpPr>
          <p:cNvPr id="323" name="Google Shape;323;p35"/>
          <p:cNvSpPr txBox="1"/>
          <p:nvPr/>
        </p:nvSpPr>
        <p:spPr>
          <a:xfrm>
            <a:off x="5867400" y="5516562"/>
            <a:ext cx="1225550" cy="914400"/>
          </a:xfrm>
          <a:prstGeom prst="rect">
            <a:avLst/>
          </a:prstGeom>
          <a:solidFill>
            <a:schemeClr val="accent1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фазан</a:t>
            </a:r>
            <a:endParaRPr/>
          </a:p>
        </p:txBody>
      </p:sp>
      <p:pic>
        <p:nvPicPr>
          <p:cNvPr id="324" name="Google Shape;324;p3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303712" y="3357562"/>
            <a:ext cx="1006475" cy="1150937"/>
          </a:xfrm>
          <a:prstGeom prst="rect">
            <a:avLst/>
          </a:prstGeom>
          <a:noFill/>
          <a:ln>
            <a:noFill/>
          </a:ln>
        </p:spPr>
      </p:pic>
      <p:sp>
        <p:nvSpPr>
          <p:cNvPr id="325" name="Google Shape;325;p35"/>
          <p:cNvSpPr txBox="1"/>
          <p:nvPr>
            <p:ph idx="4294967295" type="body"/>
          </p:nvPr>
        </p:nvSpPr>
        <p:spPr>
          <a:xfrm>
            <a:off x="457200" y="1600200"/>
            <a:ext cx="4038600" cy="21859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397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2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26" name="Google Shape;326;p35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39750" y="1557337"/>
            <a:ext cx="2665412" cy="2306637"/>
          </a:xfrm>
          <a:prstGeom prst="rect">
            <a:avLst/>
          </a:prstGeom>
          <a:noFill/>
          <a:ln>
            <a:noFill/>
          </a:ln>
        </p:spPr>
      </p:pic>
      <p:pic>
        <p:nvPicPr>
          <p:cNvPr id="327" name="Google Shape;327;p35"/>
          <p:cNvPicPr preferRelativeResize="0"/>
          <p:nvPr>
            <p:ph idx="4294967295" type="body"/>
          </p:nvPr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1087437" y="3938587"/>
            <a:ext cx="3197225" cy="2517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36"/>
          <p:cNvSpPr txBox="1"/>
          <p:nvPr>
            <p:ph idx="4294967295" type="title"/>
          </p:nvPr>
        </p:nvSpPr>
        <p:spPr>
          <a:xfrm>
            <a:off x="457200" y="274637"/>
            <a:ext cx="8229600" cy="777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66FF"/>
              </a:buClr>
              <a:buSzPts val="4400"/>
              <a:buFont typeface="Arial"/>
              <a:buNone/>
            </a:pPr>
            <a:r>
              <a:rPr b="1" i="0" lang="en-US" sz="4400" u="none" cap="none" strike="noStrike">
                <a:solidFill>
                  <a:srgbClr val="FF66FF"/>
                </a:solidFill>
                <a:latin typeface="Arial"/>
                <a:ea typeface="Arial"/>
                <a:cs typeface="Arial"/>
                <a:sym typeface="Arial"/>
              </a:rPr>
              <a:t>Одомашнивание сегодня</a:t>
            </a:r>
            <a:endParaRPr/>
          </a:p>
        </p:txBody>
      </p:sp>
      <p:sp>
        <p:nvSpPr>
          <p:cNvPr id="333" name="Google Shape;333;p36"/>
          <p:cNvSpPr txBox="1"/>
          <p:nvPr>
            <p:ph idx="4294967295" type="body"/>
          </p:nvPr>
        </p:nvSpPr>
        <p:spPr>
          <a:xfrm>
            <a:off x="4716462" y="981075"/>
            <a:ext cx="4427537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ЛИСЫ, НОРКИ, НУТРИИ  и ПЕСЦЫ еще не стали домашними животными , но уже приобрели черты одомашнивания. </a:t>
            </a:r>
            <a:endParaRPr/>
          </a:p>
          <a:p>
            <a:pPr indent="-342900" lvl="0" marL="342900" marR="0" rtl="0" algn="l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Выращивание пушных животных в искусственных условиях привело к появлению новой отрасли сельского хозяйства. </a:t>
            </a:r>
            <a:endParaRPr/>
          </a:p>
          <a:p>
            <a:pPr indent="-342900" lvl="0" marL="342900" marR="0" rtl="0" algn="l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Звероводство узко специализировано и полностью ориентировано на производство пушнины. </a:t>
            </a:r>
            <a:endParaRPr/>
          </a:p>
          <a:p>
            <a:pPr indent="-342900" lvl="0" marL="342900" marR="0" rtl="0" algn="l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Начиналось оно с отлова зверьков в дикой природе. Отбирали особей наиболее ценных красивых окрасов. </a:t>
            </a:r>
            <a:endParaRPr/>
          </a:p>
        </p:txBody>
      </p:sp>
      <p:pic>
        <p:nvPicPr>
          <p:cNvPr id="334" name="Google Shape;334;p36"/>
          <p:cNvPicPr preferRelativeResize="0"/>
          <p:nvPr>
            <p:ph idx="4294967295" type="body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2420937"/>
            <a:ext cx="2447925" cy="1843087"/>
          </a:xfrm>
          <a:prstGeom prst="rect">
            <a:avLst/>
          </a:prstGeom>
          <a:noFill/>
          <a:ln>
            <a:noFill/>
          </a:ln>
        </p:spPr>
      </p:pic>
      <p:pic>
        <p:nvPicPr>
          <p:cNvPr id="335" name="Google Shape;335;p3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79612" y="2924175"/>
            <a:ext cx="2952750" cy="2027237"/>
          </a:xfrm>
          <a:prstGeom prst="rect">
            <a:avLst/>
          </a:prstGeom>
          <a:noFill/>
          <a:ln>
            <a:noFill/>
          </a:ln>
        </p:spPr>
      </p:pic>
      <p:pic>
        <p:nvPicPr>
          <p:cNvPr id="336" name="Google Shape;336;p36"/>
          <p:cNvPicPr preferRelativeResize="0"/>
          <p:nvPr>
            <p:ph idx="4294967295" type="body"/>
          </p:nvPr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0" y="4670425"/>
            <a:ext cx="3656012" cy="2187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37" name="Google Shape;337;p36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2195512" y="908050"/>
            <a:ext cx="2593975" cy="20748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37"/>
          <p:cNvSpPr txBox="1"/>
          <p:nvPr>
            <p:ph idx="4294967295" type="title"/>
          </p:nvPr>
        </p:nvSpPr>
        <p:spPr>
          <a:xfrm>
            <a:off x="457200" y="274637"/>
            <a:ext cx="8229600" cy="7064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ts val="4000"/>
              <a:buFont typeface="Arial"/>
              <a:buNone/>
            </a:pPr>
            <a:r>
              <a:rPr b="1" i="0" lang="en-US" sz="4000" u="none" cap="none" strike="noStrike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Одомашнивание сегодня</a:t>
            </a:r>
            <a:endParaRPr/>
          </a:p>
        </p:txBody>
      </p:sp>
      <p:pic>
        <p:nvPicPr>
          <p:cNvPr id="343" name="Google Shape;343;p37"/>
          <p:cNvPicPr preferRelativeResize="0"/>
          <p:nvPr>
            <p:ph idx="4294967295" type="body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39750" y="1341437"/>
            <a:ext cx="3311525" cy="2493962"/>
          </a:xfrm>
          <a:prstGeom prst="rect">
            <a:avLst/>
          </a:prstGeom>
          <a:noFill/>
          <a:ln>
            <a:noFill/>
          </a:ln>
        </p:spPr>
      </p:pic>
      <p:pic>
        <p:nvPicPr>
          <p:cNvPr id="344" name="Google Shape;344;p37"/>
          <p:cNvPicPr preferRelativeResize="0"/>
          <p:nvPr>
            <p:ph idx="4294967295" type="body"/>
          </p:nvPr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23850" y="3860800"/>
            <a:ext cx="3600450" cy="2689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45" name="Google Shape;345;p37"/>
          <p:cNvPicPr preferRelativeResize="0"/>
          <p:nvPr>
            <p:ph idx="4294967295" type="body"/>
          </p:nvPr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716462" y="1341437"/>
            <a:ext cx="3279775" cy="2454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46" name="Google Shape;346;p37"/>
          <p:cNvPicPr preferRelativeResize="0"/>
          <p:nvPr>
            <p:ph idx="4294967295" type="body"/>
          </p:nvPr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4859337" y="3789362"/>
            <a:ext cx="2881312" cy="2841625"/>
          </a:xfrm>
          <a:prstGeom prst="rect">
            <a:avLst/>
          </a:prstGeom>
          <a:noFill/>
          <a:ln>
            <a:noFill/>
          </a:ln>
        </p:spPr>
      </p:pic>
      <p:sp>
        <p:nvSpPr>
          <p:cNvPr id="347" name="Google Shape;347;p37"/>
          <p:cNvSpPr txBox="1"/>
          <p:nvPr/>
        </p:nvSpPr>
        <p:spPr>
          <a:xfrm>
            <a:off x="2987675" y="3500437"/>
            <a:ext cx="914400" cy="914400"/>
          </a:xfrm>
          <a:prstGeom prst="rect">
            <a:avLst/>
          </a:prstGeom>
          <a:solidFill>
            <a:schemeClr val="accent1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лось</a:t>
            </a:r>
            <a:endParaRPr/>
          </a:p>
        </p:txBody>
      </p:sp>
      <p:sp>
        <p:nvSpPr>
          <p:cNvPr id="348" name="Google Shape;348;p37"/>
          <p:cNvSpPr txBox="1"/>
          <p:nvPr/>
        </p:nvSpPr>
        <p:spPr>
          <a:xfrm>
            <a:off x="7812087" y="3860800"/>
            <a:ext cx="914400" cy="914400"/>
          </a:xfrm>
          <a:prstGeom prst="rect">
            <a:avLst/>
          </a:prstGeom>
          <a:solidFill>
            <a:schemeClr val="accent1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марал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38"/>
          <p:cNvSpPr txBox="1"/>
          <p:nvPr>
            <p:ph idx="4294967295" type="title"/>
          </p:nvPr>
        </p:nvSpPr>
        <p:spPr>
          <a:xfrm>
            <a:off x="457200" y="274637"/>
            <a:ext cx="8229600" cy="777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99"/>
              </a:buClr>
              <a:buSzPts val="4400"/>
              <a:buFont typeface="Arial"/>
              <a:buNone/>
            </a:pPr>
            <a:r>
              <a:rPr b="0" i="0" lang="en-US" sz="4400" u="none" cap="none" strike="noStrike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rPr>
              <a:t>Одомашнивание сегодня</a:t>
            </a:r>
            <a:endParaRPr/>
          </a:p>
        </p:txBody>
      </p:sp>
      <p:pic>
        <p:nvPicPr>
          <p:cNvPr id="354" name="Google Shape;354;p38"/>
          <p:cNvPicPr preferRelativeResize="0"/>
          <p:nvPr>
            <p:ph idx="4294967295" type="body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71500" y="1955800"/>
            <a:ext cx="3810000" cy="1473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5" name="Google Shape;355;p38"/>
          <p:cNvPicPr preferRelativeResize="0"/>
          <p:nvPr>
            <p:ph idx="4294967295" type="body"/>
          </p:nvPr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129337" y="1052512"/>
            <a:ext cx="1952625" cy="2592387"/>
          </a:xfrm>
          <a:prstGeom prst="rect">
            <a:avLst/>
          </a:prstGeom>
          <a:noFill/>
          <a:ln>
            <a:noFill/>
          </a:ln>
        </p:spPr>
      </p:pic>
      <p:pic>
        <p:nvPicPr>
          <p:cNvPr id="356" name="Google Shape;356;p38"/>
          <p:cNvPicPr preferRelativeResize="0"/>
          <p:nvPr>
            <p:ph idx="4294967295" type="body"/>
          </p:nvPr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50825" y="4333875"/>
            <a:ext cx="3673475" cy="1771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7" name="Google Shape;357;p38"/>
          <p:cNvPicPr preferRelativeResize="0"/>
          <p:nvPr>
            <p:ph idx="4294967295" type="body"/>
          </p:nvPr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300787" y="3938587"/>
            <a:ext cx="2082800" cy="2919412"/>
          </a:xfrm>
          <a:prstGeom prst="rect">
            <a:avLst/>
          </a:prstGeom>
          <a:noFill/>
          <a:ln>
            <a:noFill/>
          </a:ln>
        </p:spPr>
      </p:pic>
      <p:sp>
        <p:nvSpPr>
          <p:cNvPr id="358" name="Google Shape;358;p38"/>
          <p:cNvSpPr txBox="1"/>
          <p:nvPr/>
        </p:nvSpPr>
        <p:spPr>
          <a:xfrm>
            <a:off x="3203575" y="3429000"/>
            <a:ext cx="2066925" cy="504825"/>
          </a:xfrm>
          <a:prstGeom prst="rect">
            <a:avLst/>
          </a:prstGeom>
          <a:solidFill>
            <a:schemeClr val="accent1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Белый амур</a:t>
            </a:r>
            <a:endParaRPr/>
          </a:p>
        </p:txBody>
      </p:sp>
      <p:sp>
        <p:nvSpPr>
          <p:cNvPr id="359" name="Google Shape;359;p38"/>
          <p:cNvSpPr txBox="1"/>
          <p:nvPr/>
        </p:nvSpPr>
        <p:spPr>
          <a:xfrm>
            <a:off x="3203575" y="6021387"/>
            <a:ext cx="2282825" cy="549275"/>
          </a:xfrm>
          <a:prstGeom prst="rect">
            <a:avLst/>
          </a:prstGeom>
          <a:solidFill>
            <a:schemeClr val="accent1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Толстолобик</a:t>
            </a:r>
            <a:endParaRPr/>
          </a:p>
        </p:txBody>
      </p:sp>
      <p:pic>
        <p:nvPicPr>
          <p:cNvPr id="360" name="Google Shape;360;p38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356100" y="1196975"/>
            <a:ext cx="1481137" cy="172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39"/>
          <p:cNvSpPr txBox="1"/>
          <p:nvPr>
            <p:ph idx="4294967295" type="title"/>
          </p:nvPr>
        </p:nvSpPr>
        <p:spPr>
          <a:xfrm>
            <a:off x="457200" y="274637"/>
            <a:ext cx="8229600" cy="7064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66FF"/>
              </a:buClr>
              <a:buSzPts val="4000"/>
              <a:buFont typeface="Arial"/>
              <a:buNone/>
            </a:pPr>
            <a:r>
              <a:rPr b="1" i="0" lang="en-US" sz="4000" u="none" cap="none" strike="noStrike">
                <a:solidFill>
                  <a:srgbClr val="FF66FF"/>
                </a:solidFill>
                <a:latin typeface="Arial"/>
                <a:ea typeface="Arial"/>
                <a:cs typeface="Arial"/>
                <a:sym typeface="Arial"/>
              </a:rPr>
              <a:t>Одомашнивание сегодня</a:t>
            </a:r>
            <a:endParaRPr/>
          </a:p>
        </p:txBody>
      </p:sp>
      <p:pic>
        <p:nvPicPr>
          <p:cNvPr id="366" name="Google Shape;366;p39"/>
          <p:cNvPicPr preferRelativeResize="0"/>
          <p:nvPr>
            <p:ph idx="4294967295" type="body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284662" y="4365625"/>
            <a:ext cx="1851025" cy="1851025"/>
          </a:xfrm>
          <a:prstGeom prst="rect">
            <a:avLst/>
          </a:prstGeom>
          <a:noFill/>
          <a:ln>
            <a:noFill/>
          </a:ln>
        </p:spPr>
      </p:pic>
      <p:sp>
        <p:nvSpPr>
          <p:cNvPr id="367" name="Google Shape;367;p39"/>
          <p:cNvSpPr txBox="1"/>
          <p:nvPr/>
        </p:nvSpPr>
        <p:spPr>
          <a:xfrm>
            <a:off x="1187450" y="3789362"/>
            <a:ext cx="1008062" cy="574675"/>
          </a:xfrm>
          <a:prstGeom prst="rect">
            <a:avLst/>
          </a:prstGeom>
          <a:solidFill>
            <a:schemeClr val="accent1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Страусы</a:t>
            </a:r>
            <a:endParaRPr/>
          </a:p>
        </p:txBody>
      </p:sp>
      <p:sp>
        <p:nvSpPr>
          <p:cNvPr id="368" name="Google Shape;368;p39"/>
          <p:cNvSpPr txBox="1"/>
          <p:nvPr/>
        </p:nvSpPr>
        <p:spPr>
          <a:xfrm>
            <a:off x="5795962" y="5876925"/>
            <a:ext cx="1419225" cy="576262"/>
          </a:xfrm>
          <a:prstGeom prst="rect">
            <a:avLst/>
          </a:prstGeom>
          <a:solidFill>
            <a:schemeClr val="accent1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Глухари</a:t>
            </a:r>
            <a:endParaRPr/>
          </a:p>
        </p:txBody>
      </p:sp>
      <p:pic>
        <p:nvPicPr>
          <p:cNvPr id="369" name="Google Shape;369;p3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300787" y="1557337"/>
            <a:ext cx="2246312" cy="1573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370" name="Google Shape;370;p3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383337" y="4221162"/>
            <a:ext cx="2760662" cy="1601787"/>
          </a:xfrm>
          <a:prstGeom prst="rect">
            <a:avLst/>
          </a:prstGeom>
          <a:noFill/>
          <a:ln>
            <a:noFill/>
          </a:ln>
        </p:spPr>
      </p:pic>
      <p:sp>
        <p:nvSpPr>
          <p:cNvPr id="371" name="Google Shape;371;p39"/>
          <p:cNvSpPr txBox="1"/>
          <p:nvPr/>
        </p:nvSpPr>
        <p:spPr>
          <a:xfrm>
            <a:off x="6804025" y="3357562"/>
            <a:ext cx="1706562" cy="503237"/>
          </a:xfrm>
          <a:prstGeom prst="rect">
            <a:avLst/>
          </a:prstGeom>
          <a:solidFill>
            <a:schemeClr val="accent1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Фазаны</a:t>
            </a:r>
            <a:endParaRPr/>
          </a:p>
        </p:txBody>
      </p:sp>
      <p:pic>
        <p:nvPicPr>
          <p:cNvPr id="372" name="Google Shape;372;p39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2843212" y="1125537"/>
            <a:ext cx="3168650" cy="2333625"/>
          </a:xfrm>
          <a:prstGeom prst="rect">
            <a:avLst/>
          </a:prstGeom>
          <a:noFill/>
          <a:ln>
            <a:noFill/>
          </a:ln>
        </p:spPr>
      </p:pic>
      <p:sp>
        <p:nvSpPr>
          <p:cNvPr id="373" name="Google Shape;373;p39"/>
          <p:cNvSpPr txBox="1"/>
          <p:nvPr/>
        </p:nvSpPr>
        <p:spPr>
          <a:xfrm>
            <a:off x="3851275" y="3573462"/>
            <a:ext cx="1584325" cy="431800"/>
          </a:xfrm>
          <a:prstGeom prst="rect">
            <a:avLst/>
          </a:prstGeom>
          <a:solidFill>
            <a:schemeClr val="accent1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Рябчики</a:t>
            </a:r>
            <a:endParaRPr/>
          </a:p>
        </p:txBody>
      </p:sp>
      <p:pic>
        <p:nvPicPr>
          <p:cNvPr id="374" name="Google Shape;374;p39"/>
          <p:cNvPicPr preferRelativeResize="0"/>
          <p:nvPr>
            <p:ph idx="4294967295" type="body"/>
          </p:nvPr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323850" y="1484312"/>
            <a:ext cx="2230437" cy="2185987"/>
          </a:xfrm>
          <a:prstGeom prst="rect">
            <a:avLst/>
          </a:prstGeom>
          <a:noFill/>
          <a:ln>
            <a:noFill/>
          </a:ln>
        </p:spPr>
      </p:pic>
      <p:pic>
        <p:nvPicPr>
          <p:cNvPr id="375" name="Google Shape;375;p39"/>
          <p:cNvPicPr preferRelativeResize="0"/>
          <p:nvPr>
            <p:ph idx="4294967295" type="body"/>
          </p:nvPr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971550" y="4365625"/>
            <a:ext cx="2187575" cy="2187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79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40"/>
          <p:cNvSpPr txBox="1"/>
          <p:nvPr>
            <p:ph type="title"/>
          </p:nvPr>
        </p:nvSpPr>
        <p:spPr>
          <a:xfrm>
            <a:off x="395287" y="981075"/>
            <a:ext cx="8229600" cy="6334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000"/>
              <a:buFont typeface="Arial"/>
              <a:buNone/>
            </a:pPr>
            <a:r>
              <a:rPr b="0" i="0" lang="en-US" sz="400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Одомашнивание животных</a:t>
            </a:r>
            <a:endParaRPr/>
          </a:p>
        </p:txBody>
      </p:sp>
      <p:sp>
        <p:nvSpPr>
          <p:cNvPr id="381" name="Google Shape;381;p40"/>
          <p:cNvSpPr txBox="1"/>
          <p:nvPr>
            <p:ph idx="1" type="body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Предполагает  их дальнейшее разведение и селекцию.</a:t>
            </a:r>
            <a:endParaRPr/>
          </a:p>
          <a:p>
            <a:pPr indent="-342900" lvl="0" marL="342900" marR="0" rtl="0" algn="l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Селекция – выведение новых пород животных с признаками, нужными человеку (окраска шерсти, масса тела, яйценоскость, быстроногость, молочность и т.д.).</a:t>
            </a:r>
            <a:endParaRPr/>
          </a:p>
          <a:p>
            <a:pPr indent="-342900" lvl="0" marL="342900" marR="0" rtl="0" algn="l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Домашние животные в условиях дикой природы беспомощны, т.к. приспособлены к быту и требованиям человека.</a:t>
            </a:r>
            <a:endParaRPr/>
          </a:p>
          <a:p>
            <a:pPr indent="-342900" lvl="0" marL="342900" marR="0" rtl="0" algn="l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Процесс одомашнивания животных обратим. Известны случаи одичания домашних животных (собака и кролик в Австралии, козы в Океании, лошади-мустанги в Америке).</a:t>
            </a:r>
            <a:endParaRPr/>
          </a:p>
        </p:txBody>
      </p:sp>
      <p:sp>
        <p:nvSpPr>
          <p:cNvPr id="382" name="Google Shape;382;p40"/>
          <p:cNvSpPr txBox="1"/>
          <p:nvPr/>
        </p:nvSpPr>
        <p:spPr>
          <a:xfrm>
            <a:off x="2627312" y="260350"/>
            <a:ext cx="3529012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99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rPr>
              <a:t>Подведём итоги: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8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8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8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8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4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rial"/>
              <a:buNone/>
            </a:pPr>
            <a:r>
              <a:rPr b="0" i="0" lang="en-US" sz="40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Центры происхождения домашних животных</a:t>
            </a:r>
            <a:endParaRPr/>
          </a:p>
        </p:txBody>
      </p:sp>
      <p:pic>
        <p:nvPicPr>
          <p:cNvPr id="77" name="Google Shape;77;p14"/>
          <p:cNvPicPr preferRelativeResize="0"/>
          <p:nvPr>
            <p:ph idx="1" type="body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1187" y="1484312"/>
            <a:ext cx="8042275" cy="48244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86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41"/>
          <p:cNvSpPr txBox="1"/>
          <p:nvPr>
            <p:ph idx="4294967295" type="title"/>
          </p:nvPr>
        </p:nvSpPr>
        <p:spPr>
          <a:xfrm>
            <a:off x="539750" y="333375"/>
            <a:ext cx="8229600" cy="7064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99"/>
              </a:buClr>
              <a:buSzPts val="4000"/>
              <a:buFont typeface="Arial"/>
              <a:buNone/>
            </a:pPr>
            <a:r>
              <a:rPr b="0" i="0" lang="en-US" sz="4000" u="none" cap="none" strike="noStrike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rPr>
              <a:t>Спасибо за внимание!</a:t>
            </a:r>
            <a:endParaRPr/>
          </a:p>
        </p:txBody>
      </p:sp>
      <p:pic>
        <p:nvPicPr>
          <p:cNvPr id="388" name="Google Shape;388;p4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27087" y="1319212"/>
            <a:ext cx="6985000" cy="45481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5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99"/>
              </a:buClr>
              <a:buSzPts val="4000"/>
              <a:buFont typeface="Arial"/>
              <a:buNone/>
            </a:pPr>
            <a:r>
              <a:rPr b="0" i="0" lang="en-US" sz="4000" u="none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rPr>
              <a:t>У каждого домашнего животного </a:t>
            </a:r>
            <a:r>
              <a:rPr b="0" i="0" lang="en-US" sz="4000" u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rPr>
              <a:t>есть свой дикий предок</a:t>
            </a:r>
            <a:endParaRPr/>
          </a:p>
        </p:txBody>
      </p:sp>
      <p:grpSp>
        <p:nvGrpSpPr>
          <p:cNvPr id="83" name="Google Shape;83;p15"/>
          <p:cNvGrpSpPr/>
          <p:nvPr/>
        </p:nvGrpSpPr>
        <p:grpSpPr>
          <a:xfrm>
            <a:off x="457200" y="1600200"/>
            <a:ext cx="8229600" cy="4903787"/>
            <a:chOff x="288" y="1008"/>
            <a:chExt cx="5184" cy="3089"/>
          </a:xfrm>
        </p:grpSpPr>
        <p:sp>
          <p:nvSpPr>
            <p:cNvPr id="84" name="Google Shape;84;p15"/>
            <p:cNvSpPr txBox="1"/>
            <p:nvPr/>
          </p:nvSpPr>
          <p:spPr>
            <a:xfrm>
              <a:off x="2880" y="3741"/>
              <a:ext cx="2592" cy="35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Arial"/>
                <a:buNone/>
              </a:pPr>
              <a:r>
                <a:rPr b="0" i="0" lang="en-US" sz="2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Куры домашние</a:t>
              </a:r>
              <a:endParaRPr/>
            </a:p>
          </p:txBody>
        </p:sp>
        <p:sp>
          <p:nvSpPr>
            <p:cNvPr id="85" name="Google Shape;85;p15"/>
            <p:cNvSpPr txBox="1"/>
            <p:nvPr/>
          </p:nvSpPr>
          <p:spPr>
            <a:xfrm>
              <a:off x="288" y="3741"/>
              <a:ext cx="2592" cy="35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Arial"/>
                <a:buNone/>
              </a:pPr>
              <a:r>
                <a:rPr b="0" i="0" lang="en-US" sz="2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Дикие банкивские куры</a:t>
              </a:r>
              <a:endParaRPr/>
            </a:p>
          </p:txBody>
        </p:sp>
        <p:sp>
          <p:nvSpPr>
            <p:cNvPr id="86" name="Google Shape;86;p15"/>
            <p:cNvSpPr txBox="1"/>
            <p:nvPr/>
          </p:nvSpPr>
          <p:spPr>
            <a:xfrm>
              <a:off x="2880" y="3146"/>
              <a:ext cx="2592" cy="59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Arial"/>
                <a:buNone/>
              </a:pPr>
              <a:r>
                <a:rPr b="0" i="0" lang="en-US" sz="2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Кошка домашняя</a:t>
              </a:r>
              <a:endParaRPr/>
            </a:p>
          </p:txBody>
        </p:sp>
        <p:sp>
          <p:nvSpPr>
            <p:cNvPr id="87" name="Google Shape;87;p15"/>
            <p:cNvSpPr txBox="1"/>
            <p:nvPr/>
          </p:nvSpPr>
          <p:spPr>
            <a:xfrm>
              <a:off x="288" y="3146"/>
              <a:ext cx="2592" cy="59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Arial"/>
                <a:buNone/>
              </a:pPr>
              <a:r>
                <a:rPr b="0" i="0" lang="en-US" sz="2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Африканская дикая кошка</a:t>
              </a:r>
              <a:endParaRPr/>
            </a:p>
          </p:txBody>
        </p:sp>
        <p:sp>
          <p:nvSpPr>
            <p:cNvPr id="88" name="Google Shape;88;p15"/>
            <p:cNvSpPr txBox="1"/>
            <p:nvPr/>
          </p:nvSpPr>
          <p:spPr>
            <a:xfrm>
              <a:off x="2880" y="2790"/>
              <a:ext cx="2592" cy="35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Arial"/>
                <a:buNone/>
              </a:pPr>
              <a:r>
                <a:rPr b="0" i="0" lang="en-US" sz="2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Крупный рогатый скот</a:t>
              </a:r>
              <a:endParaRPr/>
            </a:p>
          </p:txBody>
        </p:sp>
        <p:sp>
          <p:nvSpPr>
            <p:cNvPr id="89" name="Google Shape;89;p15"/>
            <p:cNvSpPr txBox="1"/>
            <p:nvPr/>
          </p:nvSpPr>
          <p:spPr>
            <a:xfrm>
              <a:off x="288" y="2790"/>
              <a:ext cx="2592" cy="35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Arial"/>
                <a:buNone/>
              </a:pPr>
              <a:r>
                <a:rPr b="0" i="0" lang="en-US" sz="2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Тур</a:t>
              </a:r>
              <a:endParaRPr/>
            </a:p>
          </p:txBody>
        </p:sp>
        <p:sp>
          <p:nvSpPr>
            <p:cNvPr id="90" name="Google Shape;90;p15"/>
            <p:cNvSpPr txBox="1"/>
            <p:nvPr/>
          </p:nvSpPr>
          <p:spPr>
            <a:xfrm>
              <a:off x="2880" y="2434"/>
              <a:ext cx="2592" cy="35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Arial"/>
                <a:buNone/>
              </a:pPr>
              <a:r>
                <a:rPr b="0" i="0" lang="en-US" sz="2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Лошадь</a:t>
              </a:r>
              <a:endParaRPr/>
            </a:p>
          </p:txBody>
        </p:sp>
        <p:sp>
          <p:nvSpPr>
            <p:cNvPr id="91" name="Google Shape;91;p15"/>
            <p:cNvSpPr txBox="1"/>
            <p:nvPr/>
          </p:nvSpPr>
          <p:spPr>
            <a:xfrm>
              <a:off x="288" y="2434"/>
              <a:ext cx="2592" cy="35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Arial"/>
                <a:buNone/>
              </a:pPr>
              <a:r>
                <a:rPr b="0" i="0" lang="en-US" sz="2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Тарпан</a:t>
              </a:r>
              <a:endParaRPr/>
            </a:p>
          </p:txBody>
        </p:sp>
        <p:sp>
          <p:nvSpPr>
            <p:cNvPr id="92" name="Google Shape;92;p15"/>
            <p:cNvSpPr txBox="1"/>
            <p:nvPr/>
          </p:nvSpPr>
          <p:spPr>
            <a:xfrm>
              <a:off x="2880" y="2077"/>
              <a:ext cx="2592" cy="35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Arial"/>
                <a:buNone/>
              </a:pPr>
              <a:r>
                <a:rPr b="0" i="0" lang="en-US" sz="2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Овцы</a:t>
              </a:r>
              <a:endParaRPr/>
            </a:p>
          </p:txBody>
        </p:sp>
        <p:sp>
          <p:nvSpPr>
            <p:cNvPr id="93" name="Google Shape;93;p15"/>
            <p:cNvSpPr txBox="1"/>
            <p:nvPr/>
          </p:nvSpPr>
          <p:spPr>
            <a:xfrm>
              <a:off x="288" y="2077"/>
              <a:ext cx="2592" cy="35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Arial"/>
                <a:buNone/>
              </a:pPr>
              <a:r>
                <a:rPr b="0" i="0" lang="en-US" sz="2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Муфлон</a:t>
              </a:r>
              <a:endParaRPr/>
            </a:p>
          </p:txBody>
        </p:sp>
        <p:sp>
          <p:nvSpPr>
            <p:cNvPr id="94" name="Google Shape;94;p15"/>
            <p:cNvSpPr txBox="1"/>
            <p:nvPr/>
          </p:nvSpPr>
          <p:spPr>
            <a:xfrm>
              <a:off x="2880" y="1721"/>
              <a:ext cx="2592" cy="35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Arial"/>
                <a:buNone/>
              </a:pPr>
              <a:r>
                <a:rPr b="0" i="0" lang="en-US" sz="2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Свинья</a:t>
              </a:r>
              <a:endParaRPr/>
            </a:p>
          </p:txBody>
        </p:sp>
        <p:sp>
          <p:nvSpPr>
            <p:cNvPr id="95" name="Google Shape;95;p15"/>
            <p:cNvSpPr txBox="1"/>
            <p:nvPr/>
          </p:nvSpPr>
          <p:spPr>
            <a:xfrm>
              <a:off x="288" y="1721"/>
              <a:ext cx="2592" cy="35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Arial"/>
                <a:buNone/>
              </a:pPr>
              <a:r>
                <a:rPr b="0" i="0" lang="en-US" sz="2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Кабан</a:t>
              </a:r>
              <a:endParaRPr/>
            </a:p>
          </p:txBody>
        </p:sp>
        <p:sp>
          <p:nvSpPr>
            <p:cNvPr id="96" name="Google Shape;96;p15"/>
            <p:cNvSpPr txBox="1"/>
            <p:nvPr/>
          </p:nvSpPr>
          <p:spPr>
            <a:xfrm>
              <a:off x="2880" y="1364"/>
              <a:ext cx="2592" cy="35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Arial"/>
                <a:buNone/>
              </a:pPr>
              <a:r>
                <a:rPr b="0" i="0" lang="en-US" sz="2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Собака</a:t>
              </a:r>
              <a:endParaRPr/>
            </a:p>
          </p:txBody>
        </p:sp>
        <p:sp>
          <p:nvSpPr>
            <p:cNvPr id="97" name="Google Shape;97;p15"/>
            <p:cNvSpPr txBox="1"/>
            <p:nvPr/>
          </p:nvSpPr>
          <p:spPr>
            <a:xfrm>
              <a:off x="288" y="1364"/>
              <a:ext cx="2592" cy="35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Arial"/>
                <a:buNone/>
              </a:pPr>
              <a:r>
                <a:rPr b="0" i="0" lang="en-US" sz="2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Волк</a:t>
              </a:r>
              <a:endParaRPr/>
            </a:p>
          </p:txBody>
        </p:sp>
        <p:sp>
          <p:nvSpPr>
            <p:cNvPr id="98" name="Google Shape;98;p15"/>
            <p:cNvSpPr txBox="1"/>
            <p:nvPr/>
          </p:nvSpPr>
          <p:spPr>
            <a:xfrm>
              <a:off x="2880" y="1008"/>
              <a:ext cx="2592" cy="35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Arial"/>
                <a:buNone/>
              </a:pPr>
              <a:r>
                <a:rPr b="1" i="1" lang="en-US" sz="2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Домашнее животное</a:t>
              </a:r>
              <a:endParaRPr/>
            </a:p>
          </p:txBody>
        </p:sp>
        <p:sp>
          <p:nvSpPr>
            <p:cNvPr id="99" name="Google Shape;99;p15"/>
            <p:cNvSpPr txBox="1"/>
            <p:nvPr/>
          </p:nvSpPr>
          <p:spPr>
            <a:xfrm>
              <a:off x="288" y="1008"/>
              <a:ext cx="2592" cy="35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Arial"/>
                <a:buNone/>
              </a:pPr>
              <a:r>
                <a:rPr b="1" i="1" lang="en-US" sz="2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Дикий предок</a:t>
              </a:r>
              <a:endParaRPr/>
            </a:p>
          </p:txBody>
        </p:sp>
        <p:cxnSp>
          <p:nvCxnSpPr>
            <p:cNvPr id="100" name="Google Shape;100;p15"/>
            <p:cNvCxnSpPr/>
            <p:nvPr/>
          </p:nvCxnSpPr>
          <p:spPr>
            <a:xfrm>
              <a:off x="288" y="1008"/>
              <a:ext cx="5184" cy="0"/>
            </a:xfrm>
            <a:prstGeom prst="straightConnector1">
              <a:avLst/>
            </a:prstGeom>
            <a:noFill/>
            <a:ln cap="sq" cmpd="sng" w="28575">
              <a:solidFill>
                <a:schemeClr val="dk1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101" name="Google Shape;101;p15"/>
            <p:cNvCxnSpPr/>
            <p:nvPr/>
          </p:nvCxnSpPr>
          <p:spPr>
            <a:xfrm>
              <a:off x="288" y="1364"/>
              <a:ext cx="5184" cy="0"/>
            </a:xfrm>
            <a:prstGeom prst="straightConnector1">
              <a:avLst/>
            </a:prstGeom>
            <a:noFill/>
            <a:ln cap="flat" cmpd="sng" w="12700">
              <a:solidFill>
                <a:schemeClr val="dk1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102" name="Google Shape;102;p15"/>
            <p:cNvCxnSpPr/>
            <p:nvPr/>
          </p:nvCxnSpPr>
          <p:spPr>
            <a:xfrm>
              <a:off x="288" y="1721"/>
              <a:ext cx="5184" cy="0"/>
            </a:xfrm>
            <a:prstGeom prst="straightConnector1">
              <a:avLst/>
            </a:prstGeom>
            <a:noFill/>
            <a:ln cap="flat" cmpd="sng" w="12700">
              <a:solidFill>
                <a:schemeClr val="dk1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103" name="Google Shape;103;p15"/>
            <p:cNvCxnSpPr/>
            <p:nvPr/>
          </p:nvCxnSpPr>
          <p:spPr>
            <a:xfrm>
              <a:off x="288" y="2077"/>
              <a:ext cx="5184" cy="0"/>
            </a:xfrm>
            <a:prstGeom prst="straightConnector1">
              <a:avLst/>
            </a:prstGeom>
            <a:noFill/>
            <a:ln cap="flat" cmpd="sng" w="12700">
              <a:solidFill>
                <a:schemeClr val="dk1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104" name="Google Shape;104;p15"/>
            <p:cNvCxnSpPr/>
            <p:nvPr/>
          </p:nvCxnSpPr>
          <p:spPr>
            <a:xfrm>
              <a:off x="288" y="2434"/>
              <a:ext cx="5184" cy="0"/>
            </a:xfrm>
            <a:prstGeom prst="straightConnector1">
              <a:avLst/>
            </a:prstGeom>
            <a:noFill/>
            <a:ln cap="flat" cmpd="sng" w="12700">
              <a:solidFill>
                <a:schemeClr val="dk1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105" name="Google Shape;105;p15"/>
            <p:cNvCxnSpPr/>
            <p:nvPr/>
          </p:nvCxnSpPr>
          <p:spPr>
            <a:xfrm>
              <a:off x="288" y="2790"/>
              <a:ext cx="5184" cy="0"/>
            </a:xfrm>
            <a:prstGeom prst="straightConnector1">
              <a:avLst/>
            </a:prstGeom>
            <a:noFill/>
            <a:ln cap="flat" cmpd="sng" w="12700">
              <a:solidFill>
                <a:schemeClr val="dk1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106" name="Google Shape;106;p15"/>
            <p:cNvCxnSpPr/>
            <p:nvPr/>
          </p:nvCxnSpPr>
          <p:spPr>
            <a:xfrm>
              <a:off x="288" y="3146"/>
              <a:ext cx="5184" cy="0"/>
            </a:xfrm>
            <a:prstGeom prst="straightConnector1">
              <a:avLst/>
            </a:prstGeom>
            <a:noFill/>
            <a:ln cap="flat" cmpd="sng" w="12700">
              <a:solidFill>
                <a:schemeClr val="dk1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107" name="Google Shape;107;p15"/>
            <p:cNvCxnSpPr/>
            <p:nvPr/>
          </p:nvCxnSpPr>
          <p:spPr>
            <a:xfrm>
              <a:off x="288" y="3741"/>
              <a:ext cx="5184" cy="0"/>
            </a:xfrm>
            <a:prstGeom prst="straightConnector1">
              <a:avLst/>
            </a:prstGeom>
            <a:noFill/>
            <a:ln cap="flat" cmpd="sng" w="12700">
              <a:solidFill>
                <a:schemeClr val="dk1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108" name="Google Shape;108;p15"/>
            <p:cNvCxnSpPr/>
            <p:nvPr/>
          </p:nvCxnSpPr>
          <p:spPr>
            <a:xfrm>
              <a:off x="288" y="4097"/>
              <a:ext cx="5184" cy="0"/>
            </a:xfrm>
            <a:prstGeom prst="straightConnector1">
              <a:avLst/>
            </a:prstGeom>
            <a:noFill/>
            <a:ln cap="sq" cmpd="sng" w="28575">
              <a:solidFill>
                <a:schemeClr val="dk1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109" name="Google Shape;109;p15"/>
            <p:cNvCxnSpPr/>
            <p:nvPr/>
          </p:nvCxnSpPr>
          <p:spPr>
            <a:xfrm>
              <a:off x="288" y="1008"/>
              <a:ext cx="0" cy="3089"/>
            </a:xfrm>
            <a:prstGeom prst="straightConnector1">
              <a:avLst/>
            </a:prstGeom>
            <a:noFill/>
            <a:ln cap="sq" cmpd="sng" w="28575">
              <a:solidFill>
                <a:schemeClr val="dk1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110" name="Google Shape;110;p15"/>
            <p:cNvCxnSpPr/>
            <p:nvPr/>
          </p:nvCxnSpPr>
          <p:spPr>
            <a:xfrm>
              <a:off x="2880" y="1008"/>
              <a:ext cx="0" cy="3089"/>
            </a:xfrm>
            <a:prstGeom prst="straightConnector1">
              <a:avLst/>
            </a:prstGeom>
            <a:noFill/>
            <a:ln cap="flat" cmpd="sng" w="12700">
              <a:solidFill>
                <a:schemeClr val="dk1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111" name="Google Shape;111;p15"/>
            <p:cNvCxnSpPr/>
            <p:nvPr/>
          </p:nvCxnSpPr>
          <p:spPr>
            <a:xfrm>
              <a:off x="5472" y="1008"/>
              <a:ext cx="0" cy="3089"/>
            </a:xfrm>
            <a:prstGeom prst="straightConnector1">
              <a:avLst/>
            </a:prstGeom>
            <a:noFill/>
            <a:ln cap="sq" cmpd="sng" w="28575">
              <a:solidFill>
                <a:schemeClr val="dk1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6"/>
          <p:cNvSpPr txBox="1"/>
          <p:nvPr>
            <p:ph idx="4294967295" type="title"/>
          </p:nvPr>
        </p:nvSpPr>
        <p:spPr>
          <a:xfrm>
            <a:off x="457200" y="274637"/>
            <a:ext cx="8229600" cy="850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Arial"/>
              <a:buNone/>
            </a:pPr>
            <a:r>
              <a:rPr b="1" i="0" lang="en-US" sz="4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Собака</a:t>
            </a:r>
            <a:endParaRPr/>
          </a:p>
        </p:txBody>
      </p:sp>
      <p:pic>
        <p:nvPicPr>
          <p:cNvPr id="117" name="Google Shape;117;p16"/>
          <p:cNvPicPr preferRelativeResize="0"/>
          <p:nvPr>
            <p:ph idx="4294967295" type="body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716462" y="1412875"/>
            <a:ext cx="2087562" cy="2376487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16"/>
          <p:cNvSpPr txBox="1"/>
          <p:nvPr>
            <p:ph idx="4294967295" type="body"/>
          </p:nvPr>
        </p:nvSpPr>
        <p:spPr>
          <a:xfrm>
            <a:off x="395287" y="1412875"/>
            <a:ext cx="4038600" cy="50403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Первым животным, которое приручил древний человек, считается СОБАКА: возраст древнейших костных останков более 14.000 лет. Их находят как в Западной Европе, так и в Восточной Азии. Существует несколько версий о происхождении собак: 1) от волков; 2) от разных диких видов - волков, шакалов и койотов; 3) от неизвестного вымершего вида. Наиболее распространено мнение о приручение и одомашнивание волков. </a:t>
            </a:r>
            <a:endParaRPr/>
          </a:p>
        </p:txBody>
      </p:sp>
      <p:pic>
        <p:nvPicPr>
          <p:cNvPr id="119" name="Google Shape;119;p16"/>
          <p:cNvPicPr preferRelativeResize="0"/>
          <p:nvPr>
            <p:ph idx="4294967295" type="body"/>
          </p:nvPr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284662" y="4221162"/>
            <a:ext cx="2016125" cy="17287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16"/>
          <p:cNvPicPr preferRelativeResize="0"/>
          <p:nvPr>
            <p:ph idx="4294967295" type="body"/>
          </p:nvPr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908175" y="2924175"/>
            <a:ext cx="2232025" cy="3527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16"/>
          <p:cNvPicPr preferRelativeResize="0"/>
          <p:nvPr>
            <p:ph idx="4294967295" type="body"/>
          </p:nvPr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7812087" y="3644900"/>
            <a:ext cx="1331912" cy="1717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16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7451725" y="1412875"/>
            <a:ext cx="1692275" cy="2160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16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5940425" y="333375"/>
            <a:ext cx="1800225" cy="1511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16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755650" y="333375"/>
            <a:ext cx="2017712" cy="23764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16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6300787" y="5013325"/>
            <a:ext cx="1644650" cy="1511300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16"/>
          <p:cNvSpPr/>
          <p:nvPr/>
        </p:nvSpPr>
        <p:spPr>
          <a:xfrm>
            <a:off x="4859337" y="3789362"/>
            <a:ext cx="1404937" cy="287337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l"/>
            <a:r>
              <a:rPr b="0" i="0">
                <a:ln>
                  <a:noFill/>
                </a:ln>
                <a:gradFill>
                  <a:gsLst>
                    <a:gs pos="0">
                      <a:srgbClr val="FF9933"/>
                    </a:gs>
                    <a:gs pos="100000">
                      <a:srgbClr val="FFFF00"/>
                    </a:gs>
                  </a:gsLst>
                  <a:path path="circle">
                    <a:fillToRect b="50%" l="50%" r="50%" t="50%"/>
                  </a:path>
                  <a:tileRect/>
                </a:gradFill>
                <a:latin typeface="Impact"/>
              </a:rPr>
              <a:t>волк</a:t>
            </a:r>
          </a:p>
        </p:txBody>
      </p:sp>
      <p:pic>
        <p:nvPicPr>
          <p:cNvPr descr="dog055.gif - 26010 Bytes" id="127" name="Google Shape;127;p16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2771775" y="333375"/>
            <a:ext cx="2592387" cy="167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6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7"/>
          <p:cNvSpPr txBox="1"/>
          <p:nvPr>
            <p:ph idx="4294967295" type="title"/>
          </p:nvPr>
        </p:nvSpPr>
        <p:spPr>
          <a:xfrm>
            <a:off x="457200" y="274637"/>
            <a:ext cx="8229600" cy="7064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000"/>
              <a:buFont typeface="Arial"/>
              <a:buNone/>
            </a:pPr>
            <a:r>
              <a:rPr b="1" i="0" lang="en-US" sz="40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Крупный рогатый скот</a:t>
            </a:r>
            <a:endParaRPr/>
          </a:p>
        </p:txBody>
      </p:sp>
      <p:sp>
        <p:nvSpPr>
          <p:cNvPr id="133" name="Google Shape;133;p17"/>
          <p:cNvSpPr txBox="1"/>
          <p:nvPr>
            <p:ph idx="4294967295" type="body"/>
          </p:nvPr>
        </p:nvSpPr>
        <p:spPr>
          <a:xfrm>
            <a:off x="4648200" y="1600200"/>
            <a:ext cx="4038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Чуть позже собаки одомашнили крупный рогатый скот. Предком его был тур, животное, которое жило в лесах Европы, было  полностью уничтожено во время первой мировой войны.</a:t>
            </a:r>
            <a:endParaRPr/>
          </a:p>
        </p:txBody>
      </p:sp>
      <p:pic>
        <p:nvPicPr>
          <p:cNvPr id="134" name="Google Shape;134;p17"/>
          <p:cNvPicPr preferRelativeResize="0"/>
          <p:nvPr>
            <p:ph idx="4294967295" type="body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95287" y="981075"/>
            <a:ext cx="4321175" cy="2555875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17"/>
          <p:cNvSpPr/>
          <p:nvPr/>
        </p:nvSpPr>
        <p:spPr>
          <a:xfrm>
            <a:off x="468312" y="2924175"/>
            <a:ext cx="2019300" cy="571500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l"/>
            <a:r>
              <a:rPr b="0" i="0">
                <a:ln>
                  <a:noFill/>
                </a:ln>
                <a:gradFill>
                  <a:gsLst>
                    <a:gs pos="0">
                      <a:srgbClr val="FF9933"/>
                    </a:gs>
                    <a:gs pos="100000">
                      <a:srgbClr val="FFFF00"/>
                    </a:gs>
                  </a:gsLst>
                  <a:path path="circle">
                    <a:fillToRect b="50%" l="50%" r="50%" t="50%"/>
                  </a:path>
                  <a:tileRect/>
                </a:gradFill>
                <a:latin typeface="Impact"/>
              </a:rPr>
              <a:t>дикий тур</a:t>
            </a:r>
          </a:p>
        </p:txBody>
      </p:sp>
      <p:pic>
        <p:nvPicPr>
          <p:cNvPr descr="корова, анимашка" id="136" name="Google Shape;136;p1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40650" y="4365625"/>
            <a:ext cx="1225550" cy="2305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1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95287" y="3644900"/>
            <a:ext cx="4535487" cy="30210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8"/>
          <p:cNvSpPr txBox="1"/>
          <p:nvPr>
            <p:ph idx="4294967295" type="title"/>
          </p:nvPr>
        </p:nvSpPr>
        <p:spPr>
          <a:xfrm>
            <a:off x="457200" y="274637"/>
            <a:ext cx="8229600" cy="7064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000"/>
              <a:buFont typeface="Arial"/>
              <a:buNone/>
            </a:pPr>
            <a:r>
              <a:rPr b="1" i="0" lang="en-US" sz="40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Крупный рогатый скот</a:t>
            </a:r>
            <a:endParaRPr/>
          </a:p>
        </p:txBody>
      </p:sp>
      <p:pic>
        <p:nvPicPr>
          <p:cNvPr id="143" name="Google Shape;143;p18"/>
          <p:cNvPicPr preferRelativeResize="0"/>
          <p:nvPr>
            <p:ph idx="4294967295" type="body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23850" y="908050"/>
            <a:ext cx="2879725" cy="2160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18"/>
          <p:cNvPicPr preferRelativeResize="0"/>
          <p:nvPr>
            <p:ph idx="4294967295" type="body"/>
          </p:nvPr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331912" y="3041650"/>
            <a:ext cx="4249737" cy="3816350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18"/>
          <p:cNvSpPr txBox="1"/>
          <p:nvPr/>
        </p:nvSpPr>
        <p:spPr>
          <a:xfrm>
            <a:off x="323850" y="3068637"/>
            <a:ext cx="914400" cy="914400"/>
          </a:xfrm>
          <a:prstGeom prst="rect">
            <a:avLst/>
          </a:prstGeom>
          <a:solidFill>
            <a:schemeClr val="accent1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зебу</a:t>
            </a:r>
            <a:endParaRPr/>
          </a:p>
        </p:txBody>
      </p:sp>
      <p:sp>
        <p:nvSpPr>
          <p:cNvPr id="146" name="Google Shape;146;p18"/>
          <p:cNvSpPr txBox="1"/>
          <p:nvPr/>
        </p:nvSpPr>
        <p:spPr>
          <a:xfrm>
            <a:off x="7812087" y="3213100"/>
            <a:ext cx="1152525" cy="649287"/>
          </a:xfrm>
          <a:prstGeom prst="rect">
            <a:avLst/>
          </a:prstGeom>
          <a:solidFill>
            <a:schemeClr val="accent1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овцебык</a:t>
            </a:r>
            <a:endParaRPr/>
          </a:p>
        </p:txBody>
      </p:sp>
      <p:pic>
        <p:nvPicPr>
          <p:cNvPr id="147" name="Google Shape;147;p1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651500" y="3860800"/>
            <a:ext cx="3492500" cy="23447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p18"/>
          <p:cNvPicPr preferRelativeResize="0"/>
          <p:nvPr>
            <p:ph idx="4294967295" type="body"/>
          </p:nvPr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580062" y="1052512"/>
            <a:ext cx="3279775" cy="2185987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18"/>
          <p:cNvSpPr txBox="1"/>
          <p:nvPr/>
        </p:nvSpPr>
        <p:spPr>
          <a:xfrm>
            <a:off x="7019925" y="6165850"/>
            <a:ext cx="792162" cy="3667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як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9"/>
          <p:cNvSpPr txBox="1"/>
          <p:nvPr>
            <p:ph idx="4294967295" type="title"/>
          </p:nvPr>
        </p:nvSpPr>
        <p:spPr>
          <a:xfrm>
            <a:off x="457200" y="274637"/>
            <a:ext cx="8229600" cy="7064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ts val="4000"/>
              <a:buFont typeface="Arial"/>
              <a:buNone/>
            </a:pPr>
            <a:r>
              <a:rPr b="1" i="0" lang="en-US" sz="4000" u="none" cap="none" strike="noStrike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Мелкий рогатый скот</a:t>
            </a:r>
            <a:endParaRPr/>
          </a:p>
        </p:txBody>
      </p:sp>
      <p:sp>
        <p:nvSpPr>
          <p:cNvPr id="155" name="Google Shape;155;p19"/>
          <p:cNvSpPr txBox="1"/>
          <p:nvPr>
            <p:ph idx="4294967295" type="body"/>
          </p:nvPr>
        </p:nvSpPr>
        <p:spPr>
          <a:xfrm>
            <a:off x="684212" y="3068637"/>
            <a:ext cx="7545387" cy="11525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КОЗ одомашнили около 7 тыс. лет назад в Передней Азии, в Месопотамии и в Южной Европе. </a:t>
            </a:r>
            <a:endParaRPr/>
          </a:p>
        </p:txBody>
      </p:sp>
      <p:pic>
        <p:nvPicPr>
          <p:cNvPr id="156" name="Google Shape;156;p19"/>
          <p:cNvPicPr preferRelativeResize="0"/>
          <p:nvPr>
            <p:ph idx="4294967295" type="body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140200" y="3938587"/>
            <a:ext cx="4535487" cy="26590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19"/>
          <p:cNvPicPr preferRelativeResize="0"/>
          <p:nvPr>
            <p:ph idx="4294967295" type="body"/>
          </p:nvPr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23850" y="4149725"/>
            <a:ext cx="2862262" cy="20875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19"/>
          <p:cNvPicPr preferRelativeResize="0"/>
          <p:nvPr>
            <p:ph idx="4294967295" type="body"/>
          </p:nvPr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39750" y="1052512"/>
            <a:ext cx="3355975" cy="30241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19"/>
          <p:cNvPicPr preferRelativeResize="0"/>
          <p:nvPr>
            <p:ph idx="4294967295" type="body"/>
          </p:nvPr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4787900" y="1052512"/>
            <a:ext cx="3313112" cy="2808287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p19"/>
          <p:cNvSpPr/>
          <p:nvPr/>
        </p:nvSpPr>
        <p:spPr>
          <a:xfrm>
            <a:off x="250825" y="6165850"/>
            <a:ext cx="2960687" cy="514350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l"/>
            <a:r>
              <a:rPr b="0" i="0">
                <a:ln cap="flat" cmpd="sng" w="19050">
                  <a:solidFill>
                    <a:srgbClr val="99CCFF"/>
                  </a:solidFill>
                  <a:prstDash val="solid"/>
                  <a:miter lim="800000"/>
                  <a:headEnd len="sm" w="sm" type="none"/>
                  <a:tailEnd len="sm" w="sm" type="none"/>
                </a:ln>
                <a:solidFill>
                  <a:srgbClr val="0066CC"/>
                </a:solidFill>
                <a:latin typeface="Impact"/>
              </a:rPr>
              <a:t>Дикий предок - муфлон</a:t>
            </a: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"/>
                                        <p:tgtEl>
                                          <p:spTgt spid="15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0"/>
          <p:cNvSpPr txBox="1"/>
          <p:nvPr>
            <p:ph idx="4294967295"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99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rPr>
              <a:t>К мелкому рогатому скоту относятся и овцы,</a:t>
            </a:r>
            <a:r>
              <a:rPr b="0" i="0" lang="en-US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чьим диким предком являются архары </a:t>
            </a:r>
            <a:endParaRPr/>
          </a:p>
        </p:txBody>
      </p:sp>
      <p:pic>
        <p:nvPicPr>
          <p:cNvPr id="166" name="Google Shape;166;p20"/>
          <p:cNvPicPr preferRelativeResize="0"/>
          <p:nvPr>
            <p:ph idx="4294967295" type="body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580062" y="4005262"/>
            <a:ext cx="2881312" cy="2447925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p20"/>
          <p:cNvSpPr/>
          <p:nvPr/>
        </p:nvSpPr>
        <p:spPr>
          <a:xfrm>
            <a:off x="7596187" y="5589587"/>
            <a:ext cx="1184275" cy="371475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l"/>
            <a:r>
              <a:rPr b="0" i="0">
                <a:ln>
                  <a:noFill/>
                </a:ln>
                <a:gradFill>
                  <a:gsLst>
                    <a:gs pos="0">
                      <a:srgbClr val="FF9933"/>
                    </a:gs>
                    <a:gs pos="100000">
                      <a:srgbClr val="FFFF00"/>
                    </a:gs>
                  </a:gsLst>
                  <a:path path="circle">
                    <a:fillToRect b="50%" l="50%" r="50%" t="50%"/>
                  </a:path>
                  <a:tileRect/>
                </a:gradFill>
                <a:latin typeface="Impact"/>
              </a:rPr>
              <a:t>архар</a:t>
            </a:r>
          </a:p>
        </p:txBody>
      </p:sp>
      <p:pic>
        <p:nvPicPr>
          <p:cNvPr id="168" name="Google Shape;168;p2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924300" y="4508500"/>
            <a:ext cx="2160587" cy="1800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p2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95287" y="1268412"/>
            <a:ext cx="3600450" cy="30686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p20"/>
          <p:cNvPicPr preferRelativeResize="0"/>
          <p:nvPr>
            <p:ph idx="4294967295" type="body"/>
          </p:nvPr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4500562" y="1341437"/>
            <a:ext cx="3816350" cy="2863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20"/>
          <p:cNvPicPr preferRelativeResize="0"/>
          <p:nvPr>
            <p:ph idx="4294967295" type="body"/>
          </p:nvPr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0" y="4365625"/>
            <a:ext cx="3683000" cy="2187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Биология">
  <a:themeElements>
    <a:clrScheme name="Биология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BBE0E3"/>
      </a:accent4>
      <a:accent5>
        <a:srgbClr val="333399"/>
      </a:accent5>
      <a:accent6>
        <a:srgbClr val="FFFFFF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Биология">
  <a:themeElements>
    <a:clrScheme name="default">
      <a:dk1>
        <a:srgbClr val="FFFFFF"/>
      </a:dk1>
      <a:lt1>
        <a:srgbClr val="523E26"/>
      </a:lt1>
      <a:dk2>
        <a:srgbClr val="DFC08D"/>
      </a:dk2>
      <a:lt2>
        <a:srgbClr val="2D2015"/>
      </a:lt2>
      <a:accent1>
        <a:srgbClr val="8C7B70"/>
      </a:accent1>
      <a:accent2>
        <a:srgbClr val="8F5F2F"/>
      </a:accent2>
      <a:accent3>
        <a:srgbClr val="523E26"/>
      </a:accent3>
      <a:accent4>
        <a:srgbClr val="8C7B70"/>
      </a:accent4>
      <a:accent5>
        <a:srgbClr val="8F5F2F"/>
      </a:accent5>
      <a:accent6>
        <a:srgbClr val="523E26"/>
      </a:accent6>
      <a:hlink>
        <a:srgbClr val="CCB400"/>
      </a:hlink>
      <a:folHlink>
        <a:srgbClr val="8C9EA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