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как вы оцениваете качество водопроводной воды </a:t>
            </a:r>
            <a:r>
              <a:rPr lang="ru-RU" dirty="0" smtClean="0"/>
              <a:t>г</a:t>
            </a:r>
            <a:r>
              <a:rPr lang="ru-RU" dirty="0" smtClean="0"/>
              <a:t>. Хабаровска</a:t>
            </a:r>
            <a:endParaRPr lang="ru-RU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оцениваете качество водопроводной воды г.Хабароввска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хорошее</c:v>
                </c:pt>
                <c:pt idx="1">
                  <c:v>удовлетворительное</c:v>
                </c:pt>
                <c:pt idx="2">
                  <c:v>неудовлетворительное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0.05</c:v>
                </c:pt>
                <c:pt idx="1">
                  <c:v>0.75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539884527754769E-2"/>
          <c:y val="0.15182308811279668"/>
          <c:w val="0.52132795239574714"/>
          <c:h val="0.73405564364902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какую воду вы пьете?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сырую</c:v>
                </c:pt>
                <c:pt idx="1">
                  <c:v>кипяченную </c:v>
                </c:pt>
                <c:pt idx="2">
                  <c:v>фильтрованную</c:v>
                </c:pt>
                <c:pt idx="3">
                  <c:v>бутиллированную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0.02</c:v>
                </c:pt>
                <c:pt idx="1">
                  <c:v>0.3</c:v>
                </c:pt>
                <c:pt idx="2">
                  <c:v>0.45</c:v>
                </c:pt>
                <c:pt idx="3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193069723487985"/>
          <c:y val="0.13626403802731554"/>
          <c:w val="0.42673192186205466"/>
          <c:h val="0.658383917672678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можно очистить водопроводную воду в домашних условиях?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методом кипячения</c:v>
                </c:pt>
                <c:pt idx="1">
                  <c:v>при помощи аптечного кремния</c:v>
                </c:pt>
                <c:pt idx="2">
                  <c:v>при помощи грозди рябины</c:v>
                </c:pt>
                <c:pt idx="3">
                  <c:v>методом отстаивания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</c:v>
                </c:pt>
                <c:pt idx="1">
                  <c:v>0.03</c:v>
                </c:pt>
                <c:pt idx="2">
                  <c:v>0.02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261351164129693"/>
          <c:y val="0.29224254253670801"/>
          <c:w val="0.40881745025009891"/>
          <c:h val="0.672544883797260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69AEE-167C-4E71-AE8A-1EBEF9DF09A0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F0745-4D3B-4ABA-B930-AA49FE1FC1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39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F0745-4D3B-4ABA-B930-AA49FE1FC15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0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513A4B-C410-49A0-8F2B-54B3AD726E7B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92F562-E9B8-4D8F-92D7-D4F43DDB18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188424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 smtClean="0"/>
              <a:t>Муниципальное бюджетное общеобразовательное учреждение</a:t>
            </a:r>
            <a:br>
              <a:rPr lang="ru-RU" sz="1200" dirty="0" smtClean="0"/>
            </a:br>
            <a:r>
              <a:rPr lang="ru-RU" sz="1200" dirty="0" smtClean="0"/>
              <a:t>«средняя общеобразовательная школа №5»</a:t>
            </a:r>
            <a:br>
              <a:rPr lang="ru-RU" sz="1200" dirty="0" smtClean="0"/>
            </a:br>
            <a:r>
              <a:rPr lang="ru-RU" sz="1200" dirty="0" err="1" smtClean="0"/>
              <a:t>дальнереченского</a:t>
            </a:r>
            <a:r>
              <a:rPr lang="ru-RU" sz="1200" dirty="0" smtClean="0"/>
              <a:t> городского округа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Вода-простое вещество 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Выполнила:                               Руководитель:</a:t>
            </a:r>
          </a:p>
          <a:p>
            <a:r>
              <a:rPr lang="ru-RU" dirty="0" smtClean="0"/>
              <a:t>Учащаяся  9 класса                 </a:t>
            </a:r>
            <a:r>
              <a:rPr lang="ru-RU" dirty="0" err="1" smtClean="0"/>
              <a:t>Цымбал</a:t>
            </a:r>
            <a:r>
              <a:rPr lang="ru-RU" dirty="0" smtClean="0"/>
              <a:t> Т. Ю.</a:t>
            </a:r>
          </a:p>
          <a:p>
            <a:r>
              <a:rPr lang="ru-RU" dirty="0" err="1" smtClean="0"/>
              <a:t>Сатторова</a:t>
            </a:r>
            <a:r>
              <a:rPr lang="ru-RU" dirty="0" smtClean="0"/>
              <a:t> Вероника                 учитель химии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1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7601272" cy="5853264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Взаимодействие с основными оксидами</a:t>
            </a:r>
            <a:r>
              <a:rPr lang="en-US" dirty="0" smtClean="0"/>
              <a:t>: </a:t>
            </a:r>
            <a:r>
              <a:rPr lang="ru-RU" dirty="0" smtClean="0"/>
              <a:t>не каждый оксид реагирует с водой даже при нагревании. Это зависит от активности металла, образовавшего оксид. С водой взаимодействует только оксиды активных металлов </a:t>
            </a:r>
          </a:p>
          <a:p>
            <a:pPr algn="ctr"/>
            <a:r>
              <a:rPr lang="ru-RU" dirty="0" smtClean="0"/>
              <a:t>Разложение воды электрическим током</a:t>
            </a:r>
            <a:r>
              <a:rPr lang="en-US" dirty="0" smtClean="0"/>
              <a:t>:</a:t>
            </a:r>
            <a:r>
              <a:rPr lang="ru-RU" dirty="0" smtClean="0"/>
              <a:t> Электролиз- разложение вещества на составные части при прохождении  через его раствор электрического тока.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57256" cy="562074"/>
          </a:xfrm>
        </p:spPr>
        <p:txBody>
          <a:bodyPr/>
          <a:lstStyle/>
          <a:p>
            <a:r>
              <a:rPr lang="ru-RU" dirty="0" smtClean="0"/>
              <a:t>Применение 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57256" cy="51331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Человек использует воду повсеместно и ежедневно и не только чтобы умыться или помыть посуда. А так же и при тушении пожаров без больших объемов воды не обойтись, так как вода в таких случаях используется и как охладительная жидкость, и как изоляционная в пенном составе (не допускает к открытому огню поток воздуху).</a:t>
            </a:r>
            <a:r>
              <a:rPr lang="ru-RU" sz="2000" dirty="0"/>
              <a:t> </a:t>
            </a:r>
            <a:r>
              <a:rPr lang="ru-RU" sz="2000" dirty="0" smtClean="0"/>
              <a:t>Трудно себе представить многие виды спорта без воды, такие как плавание, водное поло, гребля, хоккей, керлинг, фигурное катание и другие. К здоровому  отдыху относится и возможность посетить баню, сауну, аквапарк, бассейн, где без воды так же не обойтись </a:t>
            </a:r>
          </a:p>
        </p:txBody>
      </p:sp>
    </p:spTree>
    <p:extLst>
      <p:ext uri="{BB962C8B-B14F-4D97-AF65-F5344CB8AC3E}">
        <p14:creationId xmlns:p14="http://schemas.microsoft.com/office/powerpoint/2010/main" val="11116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 водопроводной воды г. Хабаровска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Хабаровск снабжается питьевой водой большей частью из Амура. Как  очищается  она</a:t>
            </a:r>
            <a:r>
              <a:rPr lang="en-US" sz="2000" dirty="0" smtClean="0"/>
              <a:t>?</a:t>
            </a:r>
            <a:r>
              <a:rPr lang="ru-RU" sz="2000" dirty="0" smtClean="0"/>
              <a:t> Кто контролирует процесс</a:t>
            </a:r>
            <a:r>
              <a:rPr lang="en-US" sz="2000" dirty="0" smtClean="0"/>
              <a:t>?</a:t>
            </a:r>
            <a:r>
              <a:rPr lang="ru-RU" sz="2000" dirty="0" smtClean="0"/>
              <a:t> И </a:t>
            </a:r>
            <a:r>
              <a:rPr lang="ru-RU" sz="2000" dirty="0" err="1" smtClean="0"/>
              <a:t>т.д</a:t>
            </a:r>
            <a:r>
              <a:rPr lang="ru-RU" sz="2000" dirty="0" smtClean="0"/>
              <a:t> и так очистка воды проводится по следующей схеме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1. </a:t>
            </a:r>
            <a:r>
              <a:rPr lang="ru-RU" sz="2000" dirty="0"/>
              <a:t>Р</a:t>
            </a:r>
            <a:r>
              <a:rPr lang="ru-RU" sz="2000" dirty="0" smtClean="0"/>
              <a:t>ечная вода поднимается насосами первичного подъема </a:t>
            </a:r>
          </a:p>
          <a:p>
            <a:r>
              <a:rPr lang="ru-RU" sz="2000" dirty="0" smtClean="0"/>
              <a:t>2. Затем по трем водоводом поступает на очистные сооружения, где она первично хлорируется, проходит процесс коагуляции </a:t>
            </a:r>
            <a:r>
              <a:rPr lang="ru-RU" sz="2000" dirty="0" err="1" smtClean="0"/>
              <a:t>оксихлоридом</a:t>
            </a:r>
            <a:r>
              <a:rPr lang="ru-RU" sz="2000" dirty="0" smtClean="0"/>
              <a:t> алюминия.</a:t>
            </a:r>
          </a:p>
          <a:p>
            <a:r>
              <a:rPr lang="ru-RU" sz="2000" dirty="0" smtClean="0"/>
              <a:t>3. После вода подается в камеру </a:t>
            </a:r>
            <a:r>
              <a:rPr lang="ru-RU" sz="2000" dirty="0" err="1" smtClean="0"/>
              <a:t>хлопьяобразования</a:t>
            </a:r>
            <a:r>
              <a:rPr lang="ru-RU" sz="2000" dirty="0" smtClean="0"/>
              <a:t> и там подаются </a:t>
            </a:r>
            <a:r>
              <a:rPr lang="ru-RU" sz="2000" dirty="0" err="1" smtClean="0"/>
              <a:t>флокулянты</a:t>
            </a:r>
            <a:r>
              <a:rPr lang="ru-RU" sz="2000" dirty="0" smtClean="0"/>
              <a:t>- сульфат аммония и </a:t>
            </a:r>
            <a:r>
              <a:rPr lang="ru-RU" sz="2000" dirty="0" err="1" smtClean="0"/>
              <a:t>порошковообразный</a:t>
            </a:r>
            <a:r>
              <a:rPr lang="ru-RU" sz="2000" dirty="0" smtClean="0"/>
              <a:t> активированный уголь. </a:t>
            </a:r>
          </a:p>
        </p:txBody>
      </p:sp>
    </p:spTree>
    <p:extLst>
      <p:ext uri="{BB962C8B-B14F-4D97-AF65-F5344CB8AC3E}">
        <p14:creationId xmlns:p14="http://schemas.microsoft.com/office/powerpoint/2010/main" val="33468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539608" cy="40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7601272" cy="5997280"/>
          </a:xfrm>
        </p:spPr>
        <p:txBody>
          <a:bodyPr>
            <a:normAutofit/>
          </a:bodyPr>
          <a:lstStyle/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4. Потом вода поступает в горизонтальные отстойники, там вода осветляется и приходит на скорые фильтры, которые гонят ее в резервуар чистой воды, где происходит </a:t>
            </a:r>
          </a:p>
          <a:p>
            <a:pPr marL="0" indent="0" algn="ctr">
              <a:buNone/>
            </a:pPr>
            <a:r>
              <a:rPr lang="ru-RU" sz="2000" dirty="0" smtClean="0"/>
              <a:t>добавочное хлорирование.</a:t>
            </a:r>
          </a:p>
          <a:p>
            <a:pPr marL="0" indent="0" algn="ctr">
              <a:buNone/>
            </a:pPr>
            <a:endParaRPr lang="ru-RU" sz="2000" dirty="0" smtClean="0"/>
          </a:p>
          <a:p>
            <a:pPr algn="ctr"/>
            <a:r>
              <a:rPr lang="ru-RU" sz="2000" dirty="0" smtClean="0"/>
              <a:t>5. Затем насосы второго подъема качают воду и она подается потребителю.</a:t>
            </a:r>
          </a:p>
          <a:p>
            <a:pPr marL="0" indent="0" algn="ctr">
              <a:buNone/>
            </a:pPr>
            <a:r>
              <a:rPr lang="ru-RU" sz="2000" dirty="0" smtClean="0"/>
              <a:t> Амур по многим показателем не отвечает требованиям к источнику питьевого водоснабжения, что делать</a:t>
            </a:r>
            <a:r>
              <a:rPr lang="en-US" sz="2000" dirty="0" smtClean="0"/>
              <a:t>? </a:t>
            </a:r>
            <a:r>
              <a:rPr lang="ru-RU" sz="2000" dirty="0" smtClean="0"/>
              <a:t>Весной основная проблема – запахи.</a:t>
            </a:r>
            <a:r>
              <a:rPr lang="ru-RU" sz="2000" dirty="0"/>
              <a:t> </a:t>
            </a:r>
            <a:r>
              <a:rPr lang="ru-RU" sz="2000" dirty="0" smtClean="0"/>
              <a:t>В этот тяжелый период используется активированный уголь. Делается это с 2005 года, причем впервые уголь начали вводить на станции первого подъема, продлив тем самым его </a:t>
            </a:r>
            <a:r>
              <a:rPr lang="ru-RU" sz="2000" dirty="0" err="1" smtClean="0"/>
              <a:t>абсорционное</a:t>
            </a:r>
            <a:r>
              <a:rPr lang="ru-RU" sz="2000" dirty="0" smtClean="0"/>
              <a:t> действие.</a:t>
            </a:r>
          </a:p>
        </p:txBody>
      </p:sp>
    </p:spTree>
    <p:extLst>
      <p:ext uri="{BB962C8B-B14F-4D97-AF65-F5344CB8AC3E}">
        <p14:creationId xmlns:p14="http://schemas.microsoft.com/office/powerpoint/2010/main" val="18904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7745288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Социологический опрос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0945667"/>
              </p:ext>
            </p:extLst>
          </p:nvPr>
        </p:nvGraphicFramePr>
        <p:xfrm>
          <a:off x="179512" y="476672"/>
          <a:ext cx="482453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36809678"/>
              </p:ext>
            </p:extLst>
          </p:nvPr>
        </p:nvGraphicFramePr>
        <p:xfrm>
          <a:off x="5436096" y="0"/>
          <a:ext cx="3707904" cy="45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69212880"/>
              </p:ext>
            </p:extLst>
          </p:nvPr>
        </p:nvGraphicFramePr>
        <p:xfrm>
          <a:off x="179512" y="3861049"/>
          <a:ext cx="8975506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99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01272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Разработка методов очистки воды в домашних условиях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7601272" cy="542121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1.Очистка воды методом отстаивания</a:t>
            </a:r>
          </a:p>
          <a:p>
            <a:r>
              <a:rPr lang="ru-RU" sz="2000" dirty="0" smtClean="0"/>
              <a:t>Воду следует отстаивать в течении 8-12 часов. Именно столько времени необходимо для испарения хлора. Что бы ускорить процесс воду нужно периодически перемешивать</a:t>
            </a:r>
            <a:endParaRPr lang="ru-RU" dirty="0" smtClean="0"/>
          </a:p>
          <a:p>
            <a:r>
              <a:rPr lang="ru-RU" sz="2000" b="1" dirty="0" smtClean="0"/>
              <a:t>Вывод</a:t>
            </a:r>
            <a:r>
              <a:rPr lang="en-US" sz="2000" b="1" dirty="0" smtClean="0"/>
              <a:t>:</a:t>
            </a:r>
            <a:r>
              <a:rPr lang="ru-RU" sz="2000" b="1" dirty="0"/>
              <a:t> </a:t>
            </a:r>
            <a:r>
              <a:rPr lang="ru-RU" sz="2000" dirty="0" smtClean="0"/>
              <a:t>данный метод наименее эффективен, но в совокупности с методом кипячения наиболее приемлем.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2. Очистка воды методом кипячения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r>
              <a:rPr lang="ru-RU" sz="2000" dirty="0" smtClean="0"/>
              <a:t>Нужно соблюдать 2 важных условия</a:t>
            </a:r>
          </a:p>
          <a:p>
            <a:r>
              <a:rPr lang="ru-RU" sz="2000" dirty="0" smtClean="0"/>
              <a:t>Вода должна кипятиться не меньше 15-и минут</a:t>
            </a:r>
          </a:p>
          <a:p>
            <a:r>
              <a:rPr lang="ru-RU" sz="2000" dirty="0" smtClean="0"/>
              <a:t>Емкость нельзя накрывать крышкой</a:t>
            </a:r>
          </a:p>
          <a:p>
            <a:r>
              <a:rPr lang="ru-RU" sz="2000" b="1" dirty="0" smtClean="0"/>
              <a:t>Вывод</a:t>
            </a:r>
            <a:r>
              <a:rPr lang="en-US" sz="2000" b="1" dirty="0" smtClean="0"/>
              <a:t>:</a:t>
            </a:r>
            <a:r>
              <a:rPr lang="ru-RU" sz="2000" b="1" dirty="0" smtClean="0"/>
              <a:t> </a:t>
            </a:r>
            <a:r>
              <a:rPr lang="ru-RU" sz="2000" dirty="0" smtClean="0"/>
              <a:t>под воздействием высокой температуры происходит стерилизация воды, в которой уничтожаются многие виды опасных бактерий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35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562074"/>
          </a:xfrm>
        </p:spPr>
        <p:txBody>
          <a:bodyPr/>
          <a:lstStyle/>
          <a:p>
            <a:pPr algn="ctr"/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529264" cy="542121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Вода- драгоценный дар природы, обеспечивающий жизнь на Земле. Это вещество с уникальными свойствами, которые еще далеко не все известны. Воздействие воды на человеческий организм изучается не первое столетие. Современная наука установила, что вода активно участвует в обменных процессах. Именно поэтому жидкость может  нести в себе не только пользу, но и угрозу. Например, если в </a:t>
            </a:r>
            <a:r>
              <a:rPr lang="ru-RU" sz="2000" dirty="0" smtClean="0"/>
              <a:t>составе </a:t>
            </a:r>
            <a:r>
              <a:rPr lang="ru-RU" sz="2000" dirty="0" smtClean="0"/>
              <a:t>содержатся различные примеси, бактерии и опасные химические соединения</a:t>
            </a:r>
            <a:r>
              <a:rPr lang="ru-RU" dirty="0" smtClean="0"/>
              <a:t>. </a:t>
            </a:r>
            <a:endParaRPr lang="ru-RU" dirty="0" smtClean="0"/>
          </a:p>
          <a:p>
            <a:pPr algn="ctr"/>
            <a:r>
              <a:rPr lang="ru-RU" sz="2000" i="1" dirty="0" smtClean="0"/>
              <a:t>Если </a:t>
            </a:r>
            <a:r>
              <a:rPr lang="ru-RU" sz="2000" i="1" dirty="0"/>
              <a:t>вы заботитесь о своем здоровье и  здоровье близких, необходимо обеспечить доступ к чистой питьевой воде дома, в школе, в вузах и а рабочих местах. И каждый из нас уже сегодня может помочь нашей планете не страдать от жажды!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169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579296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Цель исследования:                                                                      Задачи исследования:</a:t>
            </a:r>
          </a:p>
          <a:p>
            <a:pPr marL="0" indent="0">
              <a:buNone/>
            </a:pPr>
            <a:r>
              <a:rPr lang="ru-RU" sz="1200" b="1" dirty="0" smtClean="0"/>
              <a:t>-Расширить представления о воде                                        1. изучить общие сведения о воде. </a:t>
            </a:r>
          </a:p>
          <a:p>
            <a:pPr marL="0" indent="0">
              <a:buNone/>
            </a:pPr>
            <a:r>
              <a:rPr lang="ru-RU" sz="1200" b="1" dirty="0" smtClean="0"/>
              <a:t>-Изучить химические и физические свойства воды          Роль воды для живых организмов.</a:t>
            </a:r>
          </a:p>
          <a:p>
            <a:pPr marL="0" indent="0">
              <a:buNone/>
            </a:pPr>
            <a:r>
              <a:rPr lang="ru-RU" sz="1200" b="1" dirty="0" smtClean="0"/>
              <a:t>-Ознакомиться с системой очистки воды в Хабаровске   2. </a:t>
            </a:r>
            <a:r>
              <a:rPr lang="ru-RU" sz="1200" b="1" dirty="0"/>
              <a:t> </a:t>
            </a:r>
            <a:r>
              <a:rPr lang="ru-RU" sz="1200" b="1" dirty="0" smtClean="0"/>
              <a:t>Узнать  строение молекулы воды, ее                                                                                                                           физические и химические свойства                                     3. Рассмотреть области применения воды </a:t>
            </a:r>
          </a:p>
          <a:p>
            <a:pPr marL="0" indent="0">
              <a:buNone/>
            </a:pPr>
            <a:r>
              <a:rPr lang="ru-RU" sz="1200" b="1" dirty="0" smtClean="0"/>
              <a:t>                                                                                                       4. Исследовать качества водопроводной воды,</a:t>
            </a:r>
          </a:p>
          <a:p>
            <a:pPr marL="0" indent="0">
              <a:buNone/>
            </a:pPr>
            <a:r>
              <a:rPr lang="ru-RU" sz="1200" b="1" dirty="0"/>
              <a:t> </a:t>
            </a:r>
            <a:r>
              <a:rPr lang="ru-RU" sz="1200" b="1" dirty="0" smtClean="0"/>
              <a:t>                                                                                                        поступающей в дома хабаровчан.</a:t>
            </a:r>
            <a:endParaRPr lang="ru-RU" sz="1200" b="1" dirty="0"/>
          </a:p>
          <a:p>
            <a:pPr marL="0" indent="0">
              <a:buNone/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Объект исследования: </a:t>
            </a:r>
          </a:p>
          <a:p>
            <a:pPr marL="0" indent="0">
              <a:buNone/>
            </a:pPr>
            <a:r>
              <a:rPr lang="ru-RU" sz="1200" b="1" dirty="0" smtClean="0"/>
              <a:t>Вода.</a:t>
            </a:r>
          </a:p>
          <a:p>
            <a:pPr marL="0" indent="0">
              <a:buNone/>
            </a:pPr>
            <a:endParaRPr lang="ru-RU" sz="1200" b="1" dirty="0"/>
          </a:p>
          <a:p>
            <a:pPr marL="0" indent="0">
              <a:buNone/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Предмет исследования:</a:t>
            </a:r>
          </a:p>
          <a:p>
            <a:pPr marL="0" indent="0">
              <a:buNone/>
            </a:pPr>
            <a:r>
              <a:rPr lang="ru-RU" sz="1200" b="1" dirty="0" smtClean="0"/>
              <a:t>Свойства воды и ее качество</a:t>
            </a:r>
          </a:p>
          <a:p>
            <a:pPr marL="0" indent="0">
              <a:buNone/>
            </a:pPr>
            <a:endParaRPr lang="ru-RU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590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403244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гипотеза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Предположим, что вода может оказывать на людей не только положительное влияние но и отрицательное воздействие.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pPr marL="0" indent="0" algn="ctr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ОСНОВНЫЕ МЕТОДЫ:</a:t>
            </a:r>
          </a:p>
          <a:p>
            <a:r>
              <a:rPr lang="ru-RU" sz="2000" dirty="0" smtClean="0"/>
              <a:t>Поиск, обработка и анализ найденной информации;</a:t>
            </a:r>
          </a:p>
          <a:p>
            <a:r>
              <a:rPr lang="ru-RU" sz="2000" dirty="0" smtClean="0"/>
              <a:t>Социологический опрос </a:t>
            </a:r>
          </a:p>
          <a:p>
            <a:r>
              <a:rPr lang="ru-RU" sz="2000" dirty="0" smtClean="0"/>
              <a:t>Очистка питьевой воды </a:t>
            </a:r>
          </a:p>
          <a:p>
            <a:pPr marL="0" indent="0">
              <a:buNone/>
            </a:pPr>
            <a:r>
              <a:rPr lang="ru-RU" sz="2000" dirty="0" smtClean="0"/>
              <a:t>         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05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923112" cy="1152128"/>
          </a:xfrm>
        </p:spPr>
        <p:txBody>
          <a:bodyPr/>
          <a:lstStyle/>
          <a:p>
            <a:r>
              <a:rPr lang="ru-RU" dirty="0" smtClean="0"/>
              <a:t>Особенности строения молекулы 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467600" cy="4752000"/>
          </a:xfrm>
        </p:spPr>
        <p:txBody>
          <a:bodyPr/>
          <a:lstStyle/>
          <a:p>
            <a:pPr lvl="1"/>
            <a:r>
              <a:rPr lang="ru-RU" dirty="0" smtClean="0"/>
              <a:t>ВОДА-бинарное неорганическое соединение с химической формулой Н2</a:t>
            </a:r>
            <a:r>
              <a:rPr lang="en-US" dirty="0" smtClean="0"/>
              <a:t>O</a:t>
            </a:r>
          </a:p>
          <a:p>
            <a:pPr marL="365760" lvl="1" indent="0">
              <a:buNone/>
            </a:pPr>
            <a:r>
              <a:rPr lang="ru-RU" dirty="0" smtClean="0"/>
              <a:t>    Молекула воды состоит из двух атомов водорода и одного атома кислорода, которые соединены между собой ковалентной связью</a:t>
            </a:r>
          </a:p>
          <a:p>
            <a:pPr marL="365760" lvl="1" indent="0">
              <a:buNone/>
            </a:pPr>
            <a:r>
              <a:rPr lang="ru-RU" dirty="0" smtClean="0"/>
              <a:t>    У отдельно взятой молекулы воды есть качество, которое проявляется только в присутствии других  молекул способность образовывать водородные мостики между атомами кислорода двух оказавшихся рядом молекул, так, что атом водорода разлагается на отрезке, соединяющем атомы кислорода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6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Физические свойства воды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Прозрачна</a:t>
            </a:r>
          </a:p>
          <a:p>
            <a:r>
              <a:rPr lang="ru-RU" dirty="0" smtClean="0"/>
              <a:t>Бесцветна</a:t>
            </a:r>
          </a:p>
          <a:p>
            <a:r>
              <a:rPr lang="ru-RU" dirty="0" smtClean="0"/>
              <a:t>Не имеет запаха</a:t>
            </a:r>
          </a:p>
          <a:p>
            <a:r>
              <a:rPr lang="ru-RU" dirty="0" smtClean="0"/>
              <a:t>Не имеет вкуса</a:t>
            </a:r>
          </a:p>
          <a:p>
            <a:r>
              <a:rPr lang="ru-RU" dirty="0" smtClean="0"/>
              <a:t>При замерзании расширяется</a:t>
            </a:r>
          </a:p>
          <a:p>
            <a:r>
              <a:rPr lang="ru-RU" dirty="0" smtClean="0"/>
              <a:t>Текуча</a:t>
            </a:r>
          </a:p>
          <a:p>
            <a:r>
              <a:rPr lang="ru-RU" dirty="0" smtClean="0"/>
              <a:t>Хороший растворитель</a:t>
            </a:r>
          </a:p>
          <a:p>
            <a:r>
              <a:rPr lang="ru-RU" dirty="0" smtClean="0"/>
              <a:t>Может одновременно находиться в трех агрегатных состояниях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0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dirty="0" smtClean="0"/>
              <a:t>Агрегатные состояния воды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251576" cy="537780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/>
              <a:t>Жидкое состояние </a:t>
            </a:r>
          </a:p>
          <a:p>
            <a:pPr marL="0" lvl="0" indent="0" algn="ctr">
              <a:buClr>
                <a:srgbClr val="FE8637"/>
              </a:buClr>
              <a:buNone/>
            </a:pPr>
            <a:r>
              <a:rPr lang="ru-RU" dirty="0" smtClean="0"/>
              <a:t>Вода в жидком состоянии встречается на наше планете не только в реках и океанах. Вода в жидком состоянии отличается высокой прилипчивостью к различным твердым материям. Жидкая вода легко переходит в твердое и газообразное состояние. </a:t>
            </a:r>
          </a:p>
          <a:p>
            <a:pPr lvl="0" algn="ctr">
              <a:buClr>
                <a:srgbClr val="FE8637"/>
              </a:buClr>
            </a:pPr>
            <a:r>
              <a:rPr lang="ru-RU" dirty="0" smtClean="0">
                <a:solidFill>
                  <a:prstClr val="black"/>
                </a:solidFill>
              </a:rPr>
              <a:t>Твердое </a:t>
            </a:r>
            <a:r>
              <a:rPr lang="ru-RU" dirty="0">
                <a:solidFill>
                  <a:prstClr val="black"/>
                </a:solidFill>
              </a:rPr>
              <a:t>состояние  </a:t>
            </a:r>
          </a:p>
          <a:p>
            <a:pPr marL="0" lvl="0" indent="0" algn="ctr">
              <a:buClr>
                <a:srgbClr val="FE8637"/>
              </a:buClr>
              <a:buNone/>
            </a:pPr>
            <a:r>
              <a:rPr lang="ru-RU" dirty="0">
                <a:solidFill>
                  <a:prstClr val="black"/>
                </a:solidFill>
              </a:rPr>
              <a:t>Вода в твердом состоянии- это в основном снег и лед, иней также относится в твердому агрегатному состоянию воды. Это мелкая </a:t>
            </a:r>
            <a:r>
              <a:rPr lang="ru-RU" dirty="0" smtClean="0">
                <a:solidFill>
                  <a:prstClr val="black"/>
                </a:solidFill>
              </a:rPr>
              <a:t>крошка , </a:t>
            </a:r>
            <a:r>
              <a:rPr lang="ru-RU" dirty="0">
                <a:solidFill>
                  <a:prstClr val="black"/>
                </a:solidFill>
              </a:rPr>
              <a:t>замершие капли росы. </a:t>
            </a:r>
            <a:r>
              <a:rPr lang="ru-RU" dirty="0" smtClean="0">
                <a:solidFill>
                  <a:prstClr val="black"/>
                </a:solidFill>
              </a:rPr>
              <a:t>Твердое состояние -это </a:t>
            </a:r>
            <a:r>
              <a:rPr lang="ru-RU" dirty="0">
                <a:solidFill>
                  <a:prstClr val="black"/>
                </a:solidFill>
              </a:rPr>
              <a:t>замерзшая вода. Когда она замерзает, ее молекулы отодвигаются подальше друг от друга, делая лед плотным, чем жидкость, т.е. вода в твердом состоянии занимает больший объем, чем в жидком. Вода замерзает при температуре- 0 градусов Цельсия вода кристаллизуется и переходит из жидкого состояния в твердое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070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028384" y="260648"/>
            <a:ext cx="1259632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260648"/>
            <a:ext cx="7827640" cy="6336704"/>
          </a:xfrm>
        </p:spPr>
        <p:txBody>
          <a:bodyPr>
            <a:normAutofit/>
          </a:bodyPr>
          <a:lstStyle/>
          <a:p>
            <a:pPr lvl="0" algn="ctr">
              <a:buClr>
                <a:srgbClr val="FE8637"/>
              </a:buClr>
            </a:pPr>
            <a:endParaRPr lang="ru-RU" dirty="0" smtClean="0"/>
          </a:p>
          <a:p>
            <a:pPr lvl="0" algn="ctr">
              <a:buClr>
                <a:srgbClr val="FE8637"/>
              </a:buClr>
            </a:pPr>
            <a:r>
              <a:rPr lang="ru-RU" dirty="0" smtClean="0"/>
              <a:t>Газообразное состояние </a:t>
            </a:r>
          </a:p>
          <a:p>
            <a:pPr marL="0" lvl="0" indent="0" algn="ctr">
              <a:buClr>
                <a:srgbClr val="FE8637"/>
              </a:buClr>
              <a:buNone/>
            </a:pPr>
            <a:endParaRPr lang="ru-RU" dirty="0" smtClean="0"/>
          </a:p>
          <a:p>
            <a:pPr marL="0" lvl="0" indent="0" algn="ctr">
              <a:buClr>
                <a:srgbClr val="FE8637"/>
              </a:buClr>
              <a:buNone/>
            </a:pPr>
            <a:r>
              <a:rPr lang="ru-RU" dirty="0" smtClean="0"/>
              <a:t>Итак, вода в газообразном состоянии- пар. Утверждение, что большая часть воды в гидросфере находится в газообразном состоянии – не верно. Не все себе хорошо представляют в каком состоянии вода способна испаряться. Оказывается, вода в твердом состоянии испаряется точно так же как и в жидком но медленнее! Скорость испарения зависит от температуры. Т.е. в газообразное состояние вода может переходить прямо из твердого минуя жидкое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6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7741"/>
            <a:ext cx="7467600" cy="1143000"/>
          </a:xfrm>
        </p:spPr>
        <p:txBody>
          <a:bodyPr/>
          <a:lstStyle/>
          <a:p>
            <a:r>
              <a:rPr lang="ru-RU" dirty="0" smtClean="0"/>
              <a:t>Химические свойства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Взаимодействие с металлами</a:t>
            </a:r>
            <a:r>
              <a:rPr lang="en-US" dirty="0" smtClean="0"/>
              <a:t>:</a:t>
            </a:r>
            <a:r>
              <a:rPr lang="ru-RU" dirty="0" smtClean="0"/>
              <a:t> с водой при комнатной температуре взаимодействуют только наиболее активные металлы- щелочные и щелочно-земельные</a:t>
            </a:r>
            <a:r>
              <a:rPr lang="en-US" dirty="0" smtClean="0"/>
              <a:t>:</a:t>
            </a:r>
          </a:p>
          <a:p>
            <a:r>
              <a:rPr lang="ru-RU" dirty="0" smtClean="0"/>
              <a:t>Такие активные металлы, как </a:t>
            </a:r>
            <a:r>
              <a:rPr lang="en-US" dirty="0" smtClean="0"/>
              <a:t>Zn</a:t>
            </a:r>
            <a:r>
              <a:rPr lang="ru-RU" dirty="0" smtClean="0"/>
              <a:t>,</a:t>
            </a:r>
            <a:r>
              <a:rPr lang="en-US" dirty="0"/>
              <a:t> </a:t>
            </a:r>
            <a:r>
              <a:rPr lang="en-US" dirty="0" smtClean="0"/>
              <a:t>Al</a:t>
            </a:r>
            <a:r>
              <a:rPr lang="ru-RU" dirty="0" smtClean="0"/>
              <a:t> практически не взаимодействуют с водой, </a:t>
            </a:r>
            <a:r>
              <a:rPr lang="ru-RU" dirty="0" err="1" smtClean="0"/>
              <a:t>т.к</a:t>
            </a:r>
            <a:r>
              <a:rPr lang="ru-RU" dirty="0" smtClean="0"/>
              <a:t> в первый момент пребывания на поверхности на         них образуется тонкий слой не растворимого оксида или гидроксида, который препятствует дальнейшему окислению металла</a:t>
            </a:r>
          </a:p>
          <a:p>
            <a:r>
              <a:rPr lang="ru-RU" dirty="0" smtClean="0"/>
              <a:t>Металлы средней активности вытесняют </a:t>
            </a:r>
            <a:r>
              <a:rPr lang="en-US" dirty="0" smtClean="0"/>
              <a:t>H2</a:t>
            </a:r>
            <a:r>
              <a:rPr lang="ru-RU" dirty="0" smtClean="0"/>
              <a:t> из воды в виде перегретого пара и образуют оксиды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437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2020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620688"/>
            <a:ext cx="7385248" cy="5853264"/>
          </a:xfrm>
        </p:spPr>
        <p:txBody>
          <a:bodyPr>
            <a:normAutofit/>
          </a:bodyPr>
          <a:lstStyle/>
          <a:p>
            <a:r>
              <a:rPr lang="ru-RU" dirty="0" smtClean="0"/>
              <a:t>Мало активные металлы, стоящие в ряду напряжений после </a:t>
            </a:r>
            <a:r>
              <a:rPr lang="en-US" dirty="0" err="1" smtClean="0"/>
              <a:t>Eb</a:t>
            </a:r>
            <a:r>
              <a:rPr lang="ru-RU" dirty="0" smtClean="0"/>
              <a:t>, не могут вытеснять его из воды, </a:t>
            </a:r>
            <a:r>
              <a:rPr lang="ru-RU" dirty="0" err="1" smtClean="0"/>
              <a:t>т.к</a:t>
            </a:r>
            <a:r>
              <a:rPr lang="ru-RU" dirty="0" smtClean="0"/>
              <a:t>  имеют более положительный электродный потенциал.</a:t>
            </a:r>
          </a:p>
          <a:p>
            <a:r>
              <a:rPr lang="ru-RU" dirty="0" smtClean="0"/>
              <a:t>Взаимодействия с кислотными оксидами</a:t>
            </a:r>
            <a:r>
              <a:rPr lang="en-US" dirty="0" smtClean="0"/>
              <a:t>:</a:t>
            </a:r>
            <a:r>
              <a:rPr lang="ru-RU" dirty="0" smtClean="0"/>
              <a:t> не каждый кислотный оксид способен реагировать с водой, например оксид кремния (песок). Даже при нагревании оксид кремния и вода не взаимодействуют- лакмус  не изменяет цвета. Кислота не образуется. Оксид фосфора и вода взаимодействуют в результате получается фосфорная кислота. Лакмус- краснеет в кислой среде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</a:t>
            </a:r>
            <a:r>
              <a:rPr lang="en-US" dirty="0" smtClean="0"/>
              <a:t>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5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489</TotalTime>
  <Words>1173</Words>
  <Application>Microsoft Office PowerPoint</Application>
  <PresentationFormat>Экран (4:3)</PresentationFormat>
  <Paragraphs>93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Муниципальное бюджетное общеобразовательное учреждение «средняя общеобразовательная школа №5» дальнереченского городского округа    Вода-простое вещество </vt:lpstr>
      <vt:lpstr>ПАСПОРТ ПРОЕКТА</vt:lpstr>
      <vt:lpstr>          гипотеза</vt:lpstr>
      <vt:lpstr>Особенности строения молекулы воды</vt:lpstr>
      <vt:lpstr>Физические свойства воды </vt:lpstr>
      <vt:lpstr>Агрегатные состояния воды </vt:lpstr>
      <vt:lpstr>.</vt:lpstr>
      <vt:lpstr>Химические свойства</vt:lpstr>
      <vt:lpstr>.</vt:lpstr>
      <vt:lpstr>.</vt:lpstr>
      <vt:lpstr>Применение воды</vt:lpstr>
      <vt:lpstr>Исследования водопроводной воды г. Хабаровска</vt:lpstr>
      <vt:lpstr>.</vt:lpstr>
      <vt:lpstr>Социологический опрос</vt:lpstr>
      <vt:lpstr>Разработка методов очистки воды в домашних условиях</vt:lpstr>
      <vt:lpstr>Заключение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ученик</cp:lastModifiedBy>
  <cp:revision>39</cp:revision>
  <dcterms:created xsi:type="dcterms:W3CDTF">2023-04-19T05:00:06Z</dcterms:created>
  <dcterms:modified xsi:type="dcterms:W3CDTF">2023-04-23T04:13:24Z</dcterms:modified>
</cp:coreProperties>
</file>