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s-ES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Arial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Arial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Arial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D5337C-2473-247A-5AEA-A0E50EE9F12A}">
  <a:tblStyle styleId="{9ED5337C-2473-247A-5AEA-A0E50EE9F12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0107B-28C6-4497-A922-66690FEE83C2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D872-F6E5-422C-ADDA-5A987ACF38E1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F6D3-34C4-4682-915A-D8456E9263AB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E8E7D-1627-4488-9E5A-251B527A1116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B1FA8-3062-4C42-9A0B-3D72C6D712C4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A727-E1FE-490F-A572-92833CB1EFAE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F3CE-3D91-47EF-AA79-39011E31A9D1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7FBCC-4691-4775-A49A-860A8BD73A54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DE10-E585-47D9-91DB-A661C60CF855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4ECC-95E4-4BE9-9BBD-02BCD2586188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60E19-931A-403E-8CD6-9C874BD418F6}" type="slidenum">
              <a:rPr lang="es-ES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s-ES"/>
              <a:t>Haga clic para cambiar el estilo de título	</a:t>
            </a:r>
            <a:endParaRPr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  <a:cs typeface="Arial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  <a:cs typeface="Arial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66D970-C38B-456B-B00F-F2137CD0C4C9}" type="slidenum">
              <a:rPr lang="es-ES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  <a:cs typeface="Arial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  <a:cs typeface="Arial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  <a:cs typeface="Arial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  <a:cs typeface="Arial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  <a:cs typeface="Arial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  <a:cs typeface="Arial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  <a:cs typeface="Arial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  <a:cs typeface="Arial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litrekon.ru/podgotovka/k-ege/po-russkomu-yazyku-vse-chto-dolzhen-znat-budushhij-stoballnik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ege/otkrytyy-bank-zadaniy-ege" TargetMode="External"/><Relationship Id="rId2" Type="http://schemas.openxmlformats.org/officeDocument/2006/relationships/hyperlink" Target="https://fipi.ru/ege/demoversii-specifikacii-kodifikator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fipi.ru/itogovoe-sochineni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10"/>
          <p:cNvSpPr>
            <a:spLocks noGrp="1" noChangeArrowheads="1"/>
          </p:cNvSpPr>
          <p:nvPr>
            <p:ph type="ctrTitle"/>
          </p:nvPr>
        </p:nvSpPr>
        <p:spPr bwMode="auto">
          <a:xfrm>
            <a:off x="2124075" y="1196975"/>
            <a:ext cx="6335712" cy="3887788"/>
          </a:xfrm>
          <a:prstGeom prst="rect">
            <a:avLst/>
          </a:prstGeom>
          <a:noFill/>
        </p:spPr>
        <p:txBody>
          <a:bodyPr/>
          <a:lstStyle/>
          <a:p>
            <a:pPr algn="l">
              <a:defRPr/>
            </a:pPr>
            <a:r>
              <a:rPr lang="ru-RU" sz="8800" b="1">
                <a:solidFill>
                  <a:schemeClr val="bg1"/>
                </a:solidFill>
              </a:rPr>
              <a:t>ЕГЭ-202</a:t>
            </a:r>
            <a:r>
              <a:rPr lang="en-US" sz="8800" b="1">
                <a:solidFill>
                  <a:schemeClr val="bg1"/>
                </a:solidFill>
              </a:rPr>
              <a:t>3</a:t>
            </a:r>
            <a:endParaRPr lang="es-ES" sz="8800" b="1">
              <a:solidFill>
                <a:schemeClr val="bg1"/>
              </a:solidFill>
            </a:endParaRPr>
          </a:p>
        </p:txBody>
      </p:sp>
      <p:sp>
        <p:nvSpPr>
          <p:cNvPr id="5" name="Rectangle 125"/>
          <p:cNvSpPr>
            <a:spLocks noChangeArrowheads="1"/>
          </p:cNvSpPr>
          <p:nvPr/>
        </p:nvSpPr>
        <p:spPr bwMode="auto">
          <a:xfrm>
            <a:off x="4860925" y="3213100"/>
            <a:ext cx="5040313" cy="5445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ts val="0"/>
              </a:spcBef>
              <a:buChar char="•"/>
              <a:defRPr sz="32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spcBef>
                <a:spcPts val="0"/>
              </a:spcBef>
              <a:buChar char="–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spcBef>
                <a:spcPts val="0"/>
              </a:spcBef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spcBef>
                <a:spcPts val="0"/>
              </a:spcBef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spcBef>
                <a:spcPts val="0"/>
              </a:spcBef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endParaRPr lang="ru-RU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457200" y="128716"/>
            <a:ext cx="8189645" cy="700925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>
              <a:spcBef>
                <a:spcPts val="0"/>
              </a:spcBef>
              <a:buChar char="•"/>
              <a:defRPr sz="32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spcBef>
                <a:spcPts val="0"/>
              </a:spcBef>
              <a:buChar char="–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spcBef>
                <a:spcPts val="0"/>
              </a:spcBef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spcBef>
                <a:spcPts val="0"/>
              </a:spcBef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spcBef>
                <a:spcPts val="0"/>
              </a:spcBef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i="1">
                <a:solidFill>
                  <a:srgbClr val="FF0000"/>
                </a:solidFill>
              </a:rPr>
              <a:t>РЕЗЕРВНЫЙ ПЕРИОД</a:t>
            </a:r>
            <a:endParaRPr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2800" b="1" i="1"/>
              <a:t>22 июня-резерв: русский язык</a:t>
            </a:r>
            <a:endParaRPr sz="2800" b="1" i="1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2800" b="1" i="1"/>
              <a:t>23 июня-резерв: география, литература, иностранные языки (устно)</a:t>
            </a:r>
            <a:endParaRPr sz="280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2800" b="1" i="1"/>
              <a:t>26 июня-резерв: математика Б, П</a:t>
            </a:r>
            <a:endParaRPr sz="280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2800" b="1" i="1"/>
              <a:t>27 июня-резерв: биология, информатика и ИКТ, иностранные языки </a:t>
            </a:r>
            <a:endParaRPr sz="280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2800" b="1" i="1"/>
              <a:t>28 июня-резерв: обществознание, химия</a:t>
            </a:r>
            <a:endParaRPr sz="280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2800" b="1" i="1"/>
              <a:t>29 июня-резерв: история, физика</a:t>
            </a:r>
            <a:endParaRPr sz="280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2800" b="1" i="1"/>
              <a:t>1 июля-резерв: по всем учебным предметам</a:t>
            </a:r>
            <a:endParaRPr sz="2800"/>
          </a:p>
          <a:p>
            <a:pPr>
              <a:spcBef>
                <a:spcPts val="0"/>
              </a:spcBef>
              <a:buFontTx/>
              <a:buNone/>
              <a:defRPr/>
            </a:pPr>
            <a:endParaRPr lang="ru-RU" sz="2000" b="1" i="1"/>
          </a:p>
          <a:p>
            <a:pPr>
              <a:spcBef>
                <a:spcPts val="0"/>
              </a:spcBef>
              <a:buFontTx/>
              <a:buNone/>
              <a:defRPr/>
            </a:pPr>
            <a:endParaRPr lang="ru-RU" sz="2000"/>
          </a:p>
          <a:p>
            <a:pPr>
              <a:spcBef>
                <a:spcPts val="0"/>
              </a:spcBef>
              <a:buFontTx/>
              <a:buNone/>
              <a:defRPr/>
            </a:pPr>
            <a:endParaRPr lang="ru-RU" sz="2000"/>
          </a:p>
        </p:txBody>
      </p:sp>
      <p:sp>
        <p:nvSpPr>
          <p:cNvPr id="7" name="Прямоугольник 4"/>
          <p:cNvSpPr/>
          <p:nvPr/>
        </p:nvSpPr>
        <p:spPr bwMode="auto">
          <a:xfrm>
            <a:off x="438952" y="4659526"/>
            <a:ext cx="8237837" cy="2098074"/>
          </a:xfrm>
          <a:prstGeom prst="rect">
            <a:avLst/>
          </a:prstGeom>
          <a:solidFill>
            <a:srgbClr val="7CAEDD"/>
          </a:solidFill>
        </p:spPr>
        <p:txBody>
          <a:bodyPr lIns="0" tIns="0" rIns="0" bIns="0"/>
          <a:lstStyle/>
          <a:p>
            <a:pPr algn="ctr" defTabSz="914309">
              <a:lnSpc>
                <a:spcPts val="1984"/>
              </a:lnSpc>
              <a:spcBef>
                <a:spcPts val="2764"/>
              </a:spcBef>
              <a:spcAft>
                <a:spcPts val="195"/>
              </a:spcAft>
              <a:defRPr/>
            </a:pPr>
            <a:endParaRPr sz="3600" b="1">
              <a:solidFill>
                <a:srgbClr val="FF0000"/>
              </a:solidFill>
              <a:latin typeface="Calibri"/>
              <a:cs typeface="+mn-cs"/>
            </a:endParaRPr>
          </a:p>
          <a:p>
            <a:pPr algn="ctr" defTabSz="914308">
              <a:lnSpc>
                <a:spcPts val="1983"/>
              </a:lnSpc>
              <a:spcBef>
                <a:spcPts val="2763"/>
              </a:spcBef>
              <a:spcAft>
                <a:spcPts val="194"/>
              </a:spcAft>
              <a:defRPr/>
            </a:pPr>
            <a:r>
              <a:rPr lang="ru-RU" sz="2200" b="1">
                <a:solidFill>
                  <a:srgbClr val="FF0000"/>
                </a:solidFill>
                <a:latin typeface="Calibri"/>
                <a:cs typeface="+mn-cs"/>
              </a:rPr>
              <a:t>Дополнительный период</a:t>
            </a:r>
            <a:endParaRPr sz="2200" b="1">
              <a:solidFill>
                <a:srgbClr val="FF0000"/>
              </a:solidFill>
              <a:latin typeface="Calibri"/>
              <a:cs typeface="Arial"/>
            </a:endParaRPr>
          </a:p>
          <a:p>
            <a:pPr algn="ctr" defTabSz="914309">
              <a:lnSpc>
                <a:spcPts val="2267"/>
              </a:lnSpc>
              <a:spcBef>
                <a:spcPts val="0"/>
              </a:spcBef>
              <a:spcAft>
                <a:spcPts val="976"/>
              </a:spcAft>
              <a:defRPr/>
            </a:pPr>
            <a:r>
              <a:rPr lang="ru-RU" sz="2800">
                <a:solidFill>
                  <a:srgbClr val="000099"/>
                </a:solidFill>
                <a:latin typeface="Calibri"/>
                <a:cs typeface="+mn-cs"/>
              </a:rPr>
              <a:t>6 сентября-русский язык</a:t>
            </a:r>
          </a:p>
          <a:p>
            <a:pPr algn="ctr" defTabSz="914308">
              <a:lnSpc>
                <a:spcPts val="2266"/>
              </a:lnSpc>
              <a:spcBef>
                <a:spcPts val="0"/>
              </a:spcBef>
              <a:spcAft>
                <a:spcPts val="975"/>
              </a:spcAft>
              <a:defRPr/>
            </a:pPr>
            <a:r>
              <a:rPr lang="ru-RU" sz="2800">
                <a:solidFill>
                  <a:srgbClr val="000099"/>
                </a:solidFill>
                <a:latin typeface="Calibri"/>
                <a:cs typeface="+mn-cs"/>
              </a:rPr>
              <a:t>12 сентября- математика (базовый уровень)</a:t>
            </a:r>
            <a:endParaRPr lang="ru-RU" sz="2800">
              <a:solidFill>
                <a:srgbClr val="000099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268413"/>
            <a:ext cx="8229600" cy="525621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b="1">
                <a:solidFill>
                  <a:schemeClr val="accent2">
                    <a:lumMod val="75000"/>
                  </a:schemeClr>
                </a:solidFill>
              </a:rPr>
              <a:t>Предметы по выбору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b="1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  Литература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 Иностранные языки (англ., немец., франц.)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 Физика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 Химия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 Биология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История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Обществознание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Информатика и ИКТ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География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002060"/>
                </a:solidFill>
              </a:rPr>
              <a:t>При проведении государственной (итоговой) аттестации в форме ЕГЭ используется </a:t>
            </a:r>
            <a:r>
              <a:rPr lang="ru-RU" sz="2800" b="1">
                <a:solidFill>
                  <a:srgbClr val="C00000"/>
                </a:solidFill>
              </a:rPr>
              <a:t>стобалльная</a:t>
            </a:r>
            <a:r>
              <a:rPr lang="ru-RU" sz="2800" b="1">
                <a:solidFill>
                  <a:srgbClr val="002060"/>
                </a:solidFill>
              </a:rPr>
              <a:t> система оценки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002060"/>
                </a:solidFill>
              </a:rPr>
              <a:t>Результаты ЕГЭ признаются    </a:t>
            </a:r>
            <a:r>
              <a:rPr lang="ru-RU" sz="2800" b="1">
                <a:solidFill>
                  <a:srgbClr val="C00000"/>
                </a:solidFill>
              </a:rPr>
              <a:t>удовлетворительными</a:t>
            </a:r>
            <a:r>
              <a:rPr lang="ru-RU" sz="2800" b="1">
                <a:solidFill>
                  <a:srgbClr val="002060"/>
                </a:solidFill>
              </a:rPr>
              <a:t>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002060"/>
                </a:solidFill>
              </a:rPr>
              <a:t>в случае, если   выпускник по обязательным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002060"/>
                </a:solidFill>
              </a:rPr>
              <a:t>общеобразовательным предметам  (русский язык и математика) набрал  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количество баллов не ниже минимального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2800" b="1">
                <a:solidFill>
                  <a:srgbClr val="C00000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 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>
                <a:solidFill>
                  <a:schemeClr val="accent6">
                    <a:lumMod val="75000"/>
                  </a:schemeClr>
                </a:solidFill>
              </a:rPr>
              <a:t>Минимальное количество баллов, подтверждающее освоение образовательной программы среднего общего образования</a:t>
            </a:r>
            <a:endParaRPr/>
          </a:p>
          <a:p>
            <a:pPr marL="0" indent="0" algn="ctr">
              <a:buFontTx/>
              <a:buNone/>
              <a:defRPr/>
            </a:pPr>
            <a:endParaRPr lang="ru-RU" sz="2400" b="1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1"/>
          <p:cNvGraphicFramePr>
            <a:graphicFrameLocks noGrp="1"/>
          </p:cNvGraphicFramePr>
          <p:nvPr/>
        </p:nvGraphicFramePr>
        <p:xfrm>
          <a:off x="468313" y="3284538"/>
          <a:ext cx="8207375" cy="3024187"/>
        </p:xfrm>
        <a:graphic>
          <a:graphicData uri="http://schemas.openxmlformats.org/drawingml/2006/table">
            <a:tbl>
              <a:tblPr firstRow="1" bandRow="1">
                <a:tableStyleId>{9ED5337C-2473-247A-5AEA-A0E50EE9F12A}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03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</a:rPr>
                        <a:t>Предмет</a:t>
                      </a:r>
                      <a:endParaRPr/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</a:rPr>
                        <a:t>Количество баллов</a:t>
                      </a:r>
                      <a:endParaRPr/>
                    </a:p>
                  </a:txBody>
                  <a:tcPr marL="91423" marR="91423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Русский язык</a:t>
                      </a:r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</a:rPr>
                        <a:t>24</a:t>
                      </a:r>
                      <a:endParaRPr/>
                    </a:p>
                  </a:txBody>
                  <a:tcPr marL="91423" marR="91423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Математика (профиль)</a:t>
                      </a:r>
                      <a:endParaRPr/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</a:rPr>
                        <a:t>27</a:t>
                      </a:r>
                      <a:endParaRPr/>
                    </a:p>
                  </a:txBody>
                  <a:tcPr marL="91423" marR="91423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07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Математика (база)</a:t>
                      </a:r>
                      <a:endParaRPr/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 балла по пятибалльной шкале</a:t>
                      </a:r>
                    </a:p>
                  </a:txBody>
                  <a:tcPr marL="91423" marR="91423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ru-RU" sz="3200">
                <a:solidFill>
                  <a:srgbClr val="FF0000"/>
                </a:solidFill>
              </a:rPr>
              <a:t>Вступил в силу приказ Министерства науки и высшего образования Российской Федерации № 758 от 12.08.22 г.       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390525" y="1800225"/>
            <a:ext cx="8362950" cy="5068888"/>
          </a:xfrm>
        </p:spPr>
        <p:txBody>
          <a:bodyPr/>
          <a:lstStyle/>
          <a:p>
            <a:pPr>
              <a:defRPr/>
            </a:pPr>
            <a:r>
              <a:rPr lang="ru-RU" sz="2400"/>
              <a:t>Об установлении минимального количества баллов единого государственного экзамена по общеобразовательным предметам, соответствующим специальности или направлению подготовки, по которым проводится прием на обучение в образовательных организациях, находящихся в ведении Министерства науки и высшего образования Российской Федерации, на 2023/24 учебный год"</a:t>
            </a:r>
            <a:endParaRPr/>
          </a:p>
          <a:p>
            <a:pPr>
              <a:defRPr/>
            </a:pPr>
            <a:r>
              <a:rPr lang="ru-RU" sz="2400"/>
              <a:t>(Зарегистрирован 08.09.2022 № 70011)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 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125538"/>
            <a:ext cx="8229600" cy="5399087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>
                <a:solidFill>
                  <a:schemeClr val="accent6">
                    <a:lumMod val="75000"/>
                  </a:schemeClr>
                </a:solidFill>
              </a:rPr>
              <a:t>Минимальное количество баллов</a:t>
            </a:r>
            <a:endParaRPr lang="ru-RU" sz="2400" b="1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1"/>
          <p:cNvGraphicFramePr>
            <a:graphicFrameLocks noGrp="1"/>
          </p:cNvGraphicFramePr>
          <p:nvPr/>
        </p:nvGraphicFramePr>
        <p:xfrm>
          <a:off x="78546" y="1673310"/>
          <a:ext cx="9144000" cy="4543425"/>
        </p:xfrm>
        <a:graphic>
          <a:graphicData uri="http://schemas.openxmlformats.org/drawingml/2006/table">
            <a:tbl>
              <a:tblPr firstRow="1" bandRow="1">
                <a:tableStyleId>{9ED5337C-2473-247A-5AEA-A0E50EE9F12A}</a:tableStyleId>
              </a:tblPr>
              <a:tblGrid>
                <a:gridCol w="527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8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99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</a:rPr>
                        <a:t>Предмет</a:t>
                      </a:r>
                      <a:endParaRPr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</a:rPr>
                        <a:t>Количество баллов</a:t>
                      </a:r>
                      <a:endParaRPr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21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География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37</a:t>
                      </a:r>
                      <a:endParaRPr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7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Обществознание</a:t>
                      </a:r>
                      <a:endParaRPr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rgbClr val="000099"/>
                          </a:solidFill>
                        </a:rPr>
                        <a:t>42</a:t>
                      </a:r>
                      <a:endParaRPr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74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Физика, химия, биология</a:t>
                      </a:r>
                      <a:endParaRPr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36</a:t>
                      </a:r>
                      <a:endParaRPr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16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Информатика</a:t>
                      </a:r>
                      <a:endParaRPr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40</a:t>
                      </a:r>
                      <a:endParaRPr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16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История</a:t>
                      </a:r>
                      <a:endParaRPr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32</a:t>
                      </a:r>
                      <a:endParaRPr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13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Литература</a:t>
                      </a:r>
                      <a:endParaRPr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32</a:t>
                      </a:r>
                      <a:endParaRPr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84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Иностранный язык</a:t>
                      </a:r>
                      <a:endParaRPr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22</a:t>
                      </a:r>
                      <a:endParaRPr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843">
                <a:tc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863599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4800" b="1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1"/>
          <p:cNvGraphicFramePr>
            <a:graphicFrameLocks noGrp="1"/>
          </p:cNvGraphicFramePr>
          <p:nvPr/>
        </p:nvGraphicFramePr>
        <p:xfrm>
          <a:off x="0" y="1258888"/>
          <a:ext cx="9180513" cy="5988050"/>
        </p:xfrm>
        <a:graphic>
          <a:graphicData uri="http://schemas.openxmlformats.org/drawingml/2006/table">
            <a:tbl>
              <a:tblPr firstRow="1" bandRow="1">
                <a:tableStyleId>{9ED5337C-2473-247A-5AEA-A0E50EE9F12A}</a:tableStyleId>
              </a:tblPr>
              <a:tblGrid>
                <a:gridCol w="517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1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/>
                        <a:t>Предмет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/>
                        <a:t>Продолжительность</a:t>
                      </a:r>
                      <a:endParaRPr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Русский язык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30 минут</a:t>
                      </a:r>
                      <a:endParaRPr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Математика (профиль/база)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55 минут/3 часа</a:t>
                      </a:r>
                      <a:endParaRPr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3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История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</a:rPr>
                        <a:t>3 часа 30 минут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Обществознание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</a:rPr>
                        <a:t>3 часа 30 минут</a:t>
                      </a:r>
                      <a:endParaRPr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Иностранный язык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</a:rPr>
                        <a:t>3 часа</a:t>
                      </a: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 10</a:t>
                      </a:r>
                      <a:r>
                        <a:rPr lang="ru-RU" sz="2400" b="1">
                          <a:solidFill>
                            <a:schemeClr val="tx1"/>
                          </a:solidFill>
                        </a:rPr>
                        <a:t> мин.</a:t>
                      </a: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>
                          <a:solidFill>
                            <a:schemeClr val="tx1"/>
                          </a:solidFill>
                        </a:rPr>
                        <a:t>+1</a:t>
                      </a: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2400" b="1">
                          <a:solidFill>
                            <a:schemeClr val="tx1"/>
                          </a:solidFill>
                        </a:rPr>
                        <a:t> минут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Литература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55 минут</a:t>
                      </a:r>
                      <a:endParaRPr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Физика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55 минут </a:t>
                      </a:r>
                      <a:endParaRPr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Химия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30 минут</a:t>
                      </a:r>
                      <a:endParaRPr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География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</a:t>
                      </a:r>
                      <a:endParaRPr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Биология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</a:rPr>
                        <a:t>3 часа 55 минут</a:t>
                      </a:r>
                      <a:endParaRPr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2296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Информатика</a:t>
                      </a:r>
                      <a:endParaRPr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55 минут</a:t>
                      </a:r>
                      <a:endParaRPr/>
                    </a:p>
                    <a:p>
                      <a:pPr algn="l">
                        <a:defRPr/>
                      </a:pPr>
                      <a:endParaRPr lang="ru-RU" sz="2400" b="1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000" b="1">
                <a:solidFill>
                  <a:schemeClr val="accent6">
                    <a:lumMod val="75000"/>
                  </a:schemeClr>
                </a:solidFill>
              </a:rPr>
              <a:t>В продолжительность экзаменов </a:t>
            </a:r>
            <a:r>
              <a:rPr lang="ru-RU" sz="4000" b="1">
                <a:solidFill>
                  <a:srgbClr val="C00000"/>
                </a:solidFill>
              </a:rPr>
              <a:t>не включается </a:t>
            </a:r>
            <a:r>
              <a:rPr lang="ru-RU" sz="4000" b="1">
                <a:solidFill>
                  <a:schemeClr val="accent6">
                    <a:lumMod val="75000"/>
                  </a:schemeClr>
                </a:solidFill>
              </a:rPr>
              <a:t>время, выделенное на подготовительные мероприятия (инструктаж, заполнение регистрационных бланков и т.д.)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</a:t>
            </a:r>
            <a:endParaRPr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</p:nvPr>
        </p:nvGraphicFramePr>
        <p:xfrm>
          <a:off x="9525" y="1628775"/>
          <a:ext cx="9144000" cy="5229225"/>
        </p:xfrm>
        <a:graphic>
          <a:graphicData uri="http://schemas.openxmlformats.org/drawingml/2006/table">
            <a:tbl>
              <a:tblPr firstRow="1" bandRow="1">
                <a:tableStyleId>{9ED5337C-2473-247A-5AEA-A0E50EE9F12A}</a:tableStyleId>
              </a:tblPr>
              <a:tblGrid>
                <a:gridCol w="341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9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800">
                          <a:solidFill>
                            <a:srgbClr val="C00000"/>
                          </a:solidFill>
                        </a:rPr>
                        <a:t>Предмет</a:t>
                      </a:r>
                      <a:endParaRPr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800">
                          <a:solidFill>
                            <a:srgbClr val="C00000"/>
                          </a:solidFill>
                        </a:rPr>
                        <a:t>Средства обучения</a:t>
                      </a:r>
                      <a:endParaRPr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9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Математика</a:t>
                      </a:r>
                      <a:endParaRPr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Линейка</a:t>
                      </a:r>
                      <a:endParaRPr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33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Физика</a:t>
                      </a:r>
                      <a:endParaRPr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Линейка, непрограммируемый калькулятор</a:t>
                      </a:r>
                      <a:endParaRPr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467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Химия</a:t>
                      </a:r>
                      <a:endParaRPr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8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Непрограммируемый калькулятор</a:t>
                      </a:r>
                      <a:endParaRPr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33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2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География</a:t>
                      </a:r>
                      <a:endParaRPr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Линейка, непрограммируемый калькулятор, транспортир</a:t>
                      </a:r>
                      <a:endParaRPr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0" y="2708275"/>
            <a:ext cx="9144000" cy="414972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000" b="1">
                <a:solidFill>
                  <a:srgbClr val="C00000"/>
                </a:solidFill>
              </a:rPr>
              <a:t>Печать КИМ будет производиться в аудитории!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" sz="3200" b="1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t>Порядок проведения ГИА-11 утвержден</a:t>
            </a:r>
            <a:endParaRPr lang="ru-RU" sz="320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b="1"/>
              <a:t>Приказом Минпросвещения России и Рособрнадзором № 190/1512 от </a:t>
            </a:r>
            <a:endParaRPr/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b="1"/>
              <a:t>07.11.2018 г. «Об утверждении Порядка проведения государственной итоговой аттестации по образовательным программам среднего общего образования»</a:t>
            </a:r>
            <a:r>
              <a:rPr lang="ru-RU" sz="2800" i="1">
                <a:solidFill>
                  <a:srgbClr val="FFFFFF"/>
                </a:solidFill>
                <a:latin typeface="Times New Roman"/>
              </a:rPr>
              <a:t> </a:t>
            </a:r>
            <a:endParaRPr/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2800" i="1">
                <a:latin typeface="Times New Roman"/>
              </a:rPr>
              <a:t>(зарегистрирован Минюстом России 10.12.2018, </a:t>
            </a:r>
            <a:endParaRPr/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2800" i="1">
                <a:latin typeface="Times New Roman"/>
              </a:rPr>
              <a:t>№ 52952)</a:t>
            </a:r>
            <a:endParaRPr/>
          </a:p>
          <a:p>
            <a:pPr marL="0" indent="0" algn="ctr">
              <a:buFontTx/>
              <a:buNone/>
              <a:defRPr/>
            </a:pPr>
            <a:endParaRPr lang="ru-RU" b="1"/>
          </a:p>
          <a:p>
            <a:pPr marL="0" indent="0" algn="ctr">
              <a:buFontTx/>
              <a:buNone/>
              <a:defRPr/>
            </a:pPr>
            <a:endParaRPr lang="ru-RU" b="1">
              <a:solidFill>
                <a:srgbClr val="26267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600" b="1">
                <a:solidFill>
                  <a:schemeClr val="accent6">
                    <a:lumMod val="75000"/>
                  </a:schemeClr>
                </a:solidFill>
              </a:rPr>
              <a:t>Если обучающийся </a:t>
            </a:r>
            <a:r>
              <a:rPr lang="ru-RU" sz="3600" b="1">
                <a:solidFill>
                  <a:srgbClr val="C00000"/>
                </a:solidFill>
              </a:rPr>
              <a:t>по состоянию здоровья</a:t>
            </a:r>
            <a:r>
              <a:rPr lang="ru-RU" sz="3600" b="1">
                <a:solidFill>
                  <a:schemeClr val="accent6">
                    <a:lumMod val="75000"/>
                  </a:schemeClr>
                </a:solidFill>
              </a:rPr>
              <a:t> не может завершить выполнение экзаменационной работы, то он досрочно покидает аудиторию.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3600" b="1">
                <a:solidFill>
                  <a:schemeClr val="accent6">
                    <a:lumMod val="75000"/>
                  </a:schemeClr>
                </a:solidFill>
              </a:rPr>
              <a:t>Экзамен может быть пересдан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3600" b="1">
                <a:solidFill>
                  <a:srgbClr val="C00000"/>
                </a:solidFill>
              </a:rPr>
              <a:t> в резервные дни</a:t>
            </a:r>
            <a:r>
              <a:rPr lang="ru-RU" sz="3600" b="1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8459788" cy="77787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Правила </a:t>
            </a:r>
            <a:br>
              <a:rPr lang="ru-RU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>проведения ЕГЭ</a:t>
            </a:r>
            <a:endParaRPr 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250825" y="1600200"/>
            <a:ext cx="8713788" cy="5257800"/>
          </a:xfrm>
        </p:spPr>
        <p:txBody>
          <a:bodyPr/>
          <a:lstStyle/>
          <a:p>
            <a:pPr>
              <a:defRPr/>
            </a:pPr>
            <a:r>
              <a:rPr lang="ru-RU" b="1"/>
              <a:t>Черная гелевая или  капиллярная ручка</a:t>
            </a:r>
            <a:endParaRPr/>
          </a:p>
          <a:p>
            <a:pPr>
              <a:defRPr/>
            </a:pPr>
            <a:r>
              <a:rPr lang="ru-RU" b="1"/>
              <a:t>Документ, удостоверяющий личность</a:t>
            </a:r>
            <a:endParaRPr/>
          </a:p>
          <a:p>
            <a:pPr>
              <a:defRPr/>
            </a:pPr>
            <a:r>
              <a:rPr lang="ru-RU" b="1">
                <a:solidFill>
                  <a:srgbClr val="C00000"/>
                </a:solidFill>
              </a:rPr>
              <a:t>Нельзя</a:t>
            </a:r>
            <a:r>
              <a:rPr lang="ru-RU" b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>
                <a:solidFill>
                  <a:schemeClr val="accent2">
                    <a:lumMod val="75000"/>
                  </a:schemeClr>
                </a:solidFill>
              </a:rPr>
              <a:t>общаться друг с другом, свободно перемещаться по аудитории, иметь средства связи, электронно-вычислительную аппаратуру, фото-, аудио- и видеоаппаратуру, справочные материалы, письменные заметки и иные средства хранения и передачи информации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ЕГЭ-2023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000" b="1">
                <a:solidFill>
                  <a:schemeClr val="accent6">
                    <a:lumMod val="75000"/>
                  </a:schemeClr>
                </a:solidFill>
              </a:rPr>
              <a:t>Лица, допустившие нарушение устанавливаемого порядка проведения ГИА,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4000" b="1">
                <a:solidFill>
                  <a:srgbClr val="C00000"/>
                </a:solidFill>
              </a:rPr>
              <a:t>удаляются с экзамена!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4000" b="1">
                <a:solidFill>
                  <a:srgbClr val="C00000"/>
                </a:solidFill>
              </a:rPr>
              <a:t>Пересдача возможна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4000" b="1">
                <a:solidFill>
                  <a:srgbClr val="C00000"/>
                </a:solidFill>
              </a:rPr>
              <a:t>ТОЛЬКО через год!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Надо знать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spcBef>
                <a:spcPts val="800"/>
              </a:spcBef>
              <a:buFontTx/>
              <a:buNone/>
              <a:defRPr/>
            </a:pPr>
            <a:r>
              <a:rPr lang="ru-RU" sz="2400" cap="all">
                <a:solidFill>
                  <a:srgbClr val="000000"/>
                </a:solidFill>
                <a:latin typeface="Times New Roman"/>
                <a:cs typeface="Times New Roman"/>
              </a:rPr>
              <a:t>1. Результаты ЕГЭ действительны в течение четырех лет.</a:t>
            </a:r>
            <a:endParaRPr/>
          </a:p>
          <a:p>
            <a:pPr>
              <a:spcBef>
                <a:spcPts val="800"/>
              </a:spcBef>
              <a:buFontTx/>
              <a:buNone/>
              <a:defRPr/>
            </a:pPr>
            <a:r>
              <a:rPr lang="ru-RU" sz="2400" cap="all">
                <a:solidFill>
                  <a:srgbClr val="000000"/>
                </a:solidFill>
                <a:latin typeface="Times New Roman"/>
                <a:cs typeface="Times New Roman"/>
              </a:rPr>
              <a:t>2. </a:t>
            </a:r>
            <a:r>
              <a:rPr lang="ru-RU" sz="2400" b="1" cap="all">
                <a:solidFill>
                  <a:srgbClr val="FF0000"/>
                </a:solidFill>
                <a:latin typeface="Times New Roman"/>
                <a:cs typeface="Times New Roman"/>
              </a:rPr>
              <a:t>Пересдавать в резервные сроки  можно  только русский язык и математику. Все остальные экзамены  - на следующий год.</a:t>
            </a:r>
            <a:endParaRPr/>
          </a:p>
          <a:p>
            <a:pPr>
              <a:spcBef>
                <a:spcPts val="800"/>
              </a:spcBef>
              <a:buFontTx/>
              <a:buNone/>
              <a:defRPr/>
            </a:pPr>
            <a:r>
              <a:rPr lang="ru-RU" sz="2400" cap="all">
                <a:solidFill>
                  <a:srgbClr val="000000"/>
                </a:solidFill>
                <a:latin typeface="Times New Roman"/>
                <a:cs typeface="Times New Roman"/>
              </a:rPr>
              <a:t>3. </a:t>
            </a:r>
            <a:r>
              <a:rPr lang="ru-RU" sz="2400" b="1" cap="all">
                <a:solidFill>
                  <a:srgbClr val="FF0000"/>
                </a:solidFill>
                <a:latin typeface="Times New Roman"/>
                <a:cs typeface="Times New Roman"/>
              </a:rPr>
              <a:t>При пересдаче профильной математики можно сдавать или базу, или профиль. </a:t>
            </a:r>
            <a:endParaRPr/>
          </a:p>
          <a:p>
            <a:pPr>
              <a:spcBef>
                <a:spcPts val="800"/>
              </a:spcBef>
              <a:buFontTx/>
              <a:buNone/>
              <a:defRPr/>
            </a:pPr>
            <a:r>
              <a:rPr lang="ru-RU" sz="2400" cap="all">
                <a:solidFill>
                  <a:srgbClr val="000000"/>
                </a:solidFill>
                <a:latin typeface="Times New Roman"/>
                <a:cs typeface="Times New Roman"/>
              </a:rPr>
              <a:t>    Если при пересдаче не набираешь   минимального количества баллов, то аттестат не выдается. 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</a:rPr>
              <a:t>Аттестат особого образца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spcBef>
                <a:spcPts val="800"/>
              </a:spcBef>
              <a:buFontTx/>
              <a:buChar char="-"/>
              <a:defRPr/>
            </a:pPr>
            <a:r>
              <a:rPr lang="ru-RU" b="1" cap="all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Получение медали необходимо подтвердить :</a:t>
            </a:r>
            <a:br>
              <a:rPr lang="ru-RU" b="1" cap="all">
                <a:solidFill>
                  <a:srgbClr val="0000FF"/>
                </a:solidFill>
                <a:latin typeface="Times New Roman"/>
                <a:ea typeface="+mj-ea"/>
                <a:cs typeface="Times New Roman"/>
              </a:rPr>
            </a:br>
            <a:r>
              <a:rPr lang="ru-RU" b="1" cap="all">
                <a:solidFill>
                  <a:srgbClr val="0000FF"/>
                </a:solidFill>
                <a:latin typeface="Times New Roman"/>
                <a:ea typeface="+mj-ea"/>
                <a:cs typeface="Times New Roman"/>
              </a:rPr>
              <a:t>- </a:t>
            </a:r>
            <a:r>
              <a:rPr lang="ru-RU" b="1">
                <a:solidFill>
                  <a:srgbClr val="000000"/>
                </a:solidFill>
                <a:latin typeface="Franklin Gothic Book"/>
              </a:rPr>
              <a:t>сдать русский язык  не менее, чем на 70 баллов;</a:t>
            </a:r>
            <a:endParaRPr/>
          </a:p>
          <a:p>
            <a:pPr marL="0" indent="0">
              <a:spcBef>
                <a:spcPts val="800"/>
              </a:spcBef>
              <a:buFontTx/>
              <a:buNone/>
              <a:defRPr/>
            </a:pPr>
            <a:r>
              <a:rPr lang="ru-RU" b="1">
                <a:solidFill>
                  <a:srgbClr val="000000"/>
                </a:solidFill>
                <a:latin typeface="Franklin Gothic Book"/>
              </a:rPr>
              <a:t>    - сдать  математику: </a:t>
            </a:r>
            <a:endParaRPr/>
          </a:p>
          <a:p>
            <a:pPr marL="0" indent="0">
              <a:spcBef>
                <a:spcPts val="800"/>
              </a:spcBef>
              <a:buFontTx/>
              <a:buNone/>
              <a:defRPr/>
            </a:pPr>
            <a:r>
              <a:rPr lang="ru-RU" b="1">
                <a:solidFill>
                  <a:srgbClr val="000000"/>
                </a:solidFill>
                <a:latin typeface="Franklin Gothic Book"/>
              </a:rPr>
              <a:t>    - </a:t>
            </a:r>
            <a:r>
              <a:rPr lang="ru-RU" b="1">
                <a:latin typeface="Franklin Gothic Book"/>
              </a:rPr>
              <a:t>профильную не менее, чем на 70 баллов;</a:t>
            </a:r>
            <a:endParaRPr/>
          </a:p>
          <a:p>
            <a:pPr marL="0" indent="0">
              <a:spcBef>
                <a:spcPts val="800"/>
              </a:spcBef>
              <a:buFontTx/>
              <a:buNone/>
              <a:defRPr/>
            </a:pPr>
            <a:r>
              <a:rPr lang="ru-RU" b="1">
                <a:solidFill>
                  <a:srgbClr val="000000"/>
                </a:solidFill>
                <a:latin typeface="Franklin Gothic Book"/>
              </a:rPr>
              <a:t>    - базовую на «5».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3600" b="1">
                <a:solidFill>
                  <a:schemeClr val="bg1"/>
                </a:solidFill>
              </a:rPr>
              <a:t>Как можно получить дополнительные баллы?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250825" y="1600200"/>
            <a:ext cx="8569325" cy="4525963"/>
          </a:xfrm>
        </p:spPr>
        <p:txBody>
          <a:bodyPr/>
          <a:lstStyle/>
          <a:p>
            <a:pPr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Итоговое сочинение (  </a:t>
            </a:r>
            <a:r>
              <a:rPr lang="ru-RU" sz="2800" b="1">
                <a:solidFill>
                  <a:srgbClr val="C00000"/>
                </a:solidFill>
              </a:rPr>
              <a:t>от 1 до 10 баллов</a:t>
            </a: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/>
          </a:p>
          <a:p>
            <a:pPr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Аттестат с отличием (</a:t>
            </a:r>
            <a:r>
              <a:rPr lang="ru-RU" sz="2800" b="1">
                <a:solidFill>
                  <a:srgbClr val="C00000"/>
                </a:solidFill>
              </a:rPr>
              <a:t>до 10 баллов</a:t>
            </a: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/>
          </a:p>
          <a:p>
            <a:pPr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Волонтерская деятельность (</a:t>
            </a:r>
            <a:r>
              <a:rPr lang="ru-RU" sz="2800" b="1">
                <a:solidFill>
                  <a:srgbClr val="C00000"/>
                </a:solidFill>
              </a:rPr>
              <a:t>1-2 балла</a:t>
            </a: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/>
          </a:p>
          <a:p>
            <a:pPr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Участие и победы в предметных олимпиадах и творческих конкурсах (</a:t>
            </a:r>
            <a:r>
              <a:rPr lang="ru-RU" sz="2800" b="1">
                <a:solidFill>
                  <a:srgbClr val="C00000"/>
                </a:solidFill>
              </a:rPr>
              <a:t>до 10 баллов </a:t>
            </a: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или льготные условия поступления)</a:t>
            </a:r>
            <a:endParaRPr/>
          </a:p>
          <a:p>
            <a:pPr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Спортивные заслуги (</a:t>
            </a:r>
            <a:r>
              <a:rPr lang="ru-RU" sz="2800" b="1">
                <a:solidFill>
                  <a:srgbClr val="C00000"/>
                </a:solidFill>
              </a:rPr>
              <a:t>до 10 баллов </a:t>
            </a:r>
            <a:r>
              <a:rPr lang="ru-RU" sz="2800" b="1">
                <a:solidFill>
                  <a:schemeClr val="accent6">
                    <a:lumMod val="50000"/>
                  </a:schemeClr>
                </a:solidFill>
              </a:rPr>
              <a:t>или льготное поступление в профильные вузы) Золотой значок </a:t>
            </a:r>
            <a:r>
              <a:rPr lang="ru-RU" b="1">
                <a:solidFill>
                  <a:srgbClr val="C00000"/>
                </a:solidFill>
              </a:rPr>
              <a:t>ГТО!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971550" y="188913"/>
            <a:ext cx="7489825" cy="868362"/>
          </a:xfrm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marL="0" indent="0" algn="ctr">
              <a:buFontTx/>
              <a:buNone/>
              <a:defRPr/>
            </a:pPr>
            <a:r>
              <a:rPr lang="ru-RU" b="1">
                <a:solidFill>
                  <a:srgbClr val="002060"/>
                </a:solidFill>
                <a:latin typeface="Cambria"/>
              </a:rPr>
              <a:t>Всероссийская олимпиада школьников</a:t>
            </a:r>
            <a:endParaRPr/>
          </a:p>
        </p:txBody>
      </p:sp>
      <p:pic>
        <p:nvPicPr>
          <p:cNvPr id="5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11125" y="965200"/>
            <a:ext cx="1285875" cy="7985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1"/>
          <p:cNvSpPr>
            <a:spLocks/>
          </p:cNvSpPr>
          <p:nvPr/>
        </p:nvSpPr>
        <p:spPr bwMode="auto">
          <a:xfrm>
            <a:off x="0" y="1835150"/>
            <a:ext cx="8886825" cy="36464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685800">
              <a:spcBef>
                <a:spcPts val="0"/>
              </a:spcBef>
              <a:buChar char="•"/>
              <a:defRPr sz="32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defTabSz="685800">
              <a:spcBef>
                <a:spcPts val="0"/>
              </a:spcBef>
              <a:buChar char="–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defTabSz="685800">
              <a:spcBef>
                <a:spcPts val="0"/>
              </a:spcBef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defTabSz="685800">
              <a:spcBef>
                <a:spcPts val="0"/>
              </a:spcBef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defTabSz="685800">
              <a:spcBef>
                <a:spcPts val="0"/>
              </a:spcBef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defTabSz="6858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defTabSz="6858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defTabSz="6858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defTabSz="6858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400" b="1">
                <a:solidFill>
                  <a:srgbClr val="000000"/>
                </a:solidFill>
                <a:latin typeface="Cambria"/>
              </a:rPr>
              <a:t>Важные моменты олимпиады:</a:t>
            </a:r>
            <a:endParaRPr/>
          </a:p>
          <a:p>
            <a:pPr algn="ctr">
              <a:spcBef>
                <a:spcPts val="0"/>
              </a:spcBef>
              <a:buFontTx/>
              <a:buNone/>
              <a:defRPr/>
            </a:pPr>
            <a:endParaRPr lang="ru-RU" sz="2400" b="1">
              <a:solidFill>
                <a:srgbClr val="000000"/>
              </a:solidFill>
              <a:latin typeface="Cambria"/>
            </a:endParaRPr>
          </a:p>
          <a:p>
            <a:pPr>
              <a:spcBef>
                <a:spcPts val="0"/>
              </a:spcBef>
              <a:buFont typeface="Wingdings"/>
              <a:buChar char="Ø"/>
              <a:defRPr/>
            </a:pPr>
            <a:r>
              <a:rPr lang="ru-RU" sz="2400">
                <a:solidFill>
                  <a:srgbClr val="000000"/>
                </a:solidFill>
                <a:latin typeface="Cambria"/>
              </a:rPr>
              <a:t>Результат победителя или призера </a:t>
            </a:r>
            <a:r>
              <a:rPr lang="ru-RU" sz="2400" b="1">
                <a:solidFill>
                  <a:srgbClr val="C00000"/>
                </a:solidFill>
                <a:latin typeface="Cambria"/>
              </a:rPr>
              <a:t>заключительного этапа </a:t>
            </a:r>
            <a:r>
              <a:rPr lang="ru-RU" sz="2400">
                <a:solidFill>
                  <a:srgbClr val="000000"/>
                </a:solidFill>
                <a:latin typeface="Cambria"/>
              </a:rPr>
              <a:t>олимпиады </a:t>
            </a:r>
            <a:r>
              <a:rPr lang="ru-RU" sz="2400" b="1">
                <a:solidFill>
                  <a:srgbClr val="000000"/>
                </a:solidFill>
                <a:latin typeface="Cambria"/>
              </a:rPr>
              <a:t>засчитывается при поступлении в вузы </a:t>
            </a:r>
            <a:r>
              <a:rPr lang="ru-RU" sz="2400">
                <a:solidFill>
                  <a:srgbClr val="000000"/>
                </a:solidFill>
                <a:latin typeface="Cambria"/>
              </a:rPr>
              <a:t>по </a:t>
            </a:r>
            <a:r>
              <a:rPr lang="ru-RU" sz="2400" b="1">
                <a:solidFill>
                  <a:srgbClr val="000000"/>
                </a:solidFill>
                <a:latin typeface="Cambria"/>
              </a:rPr>
              <a:t>соответствующему профилю</a:t>
            </a:r>
            <a:r>
              <a:rPr lang="ru-RU" sz="2400">
                <a:solidFill>
                  <a:srgbClr val="000000"/>
                </a:solidFill>
                <a:latin typeface="Cambria"/>
              </a:rPr>
              <a:t>. </a:t>
            </a:r>
            <a:endParaRPr/>
          </a:p>
          <a:p>
            <a:pPr>
              <a:spcBef>
                <a:spcPts val="0"/>
              </a:spcBef>
              <a:buFont typeface="Wingdings"/>
              <a:buChar char="Ø"/>
              <a:defRPr/>
            </a:pPr>
            <a:r>
              <a:rPr lang="ru-RU" sz="2400">
                <a:solidFill>
                  <a:srgbClr val="000000"/>
                </a:solidFill>
                <a:latin typeface="Cambria"/>
              </a:rPr>
              <a:t>Победитель или призер заключительного этапа олимпиады </a:t>
            </a:r>
            <a:r>
              <a:rPr lang="ru-RU" sz="2400" b="1">
                <a:solidFill>
                  <a:srgbClr val="000000"/>
                </a:solidFill>
                <a:latin typeface="Cambria"/>
              </a:rPr>
              <a:t>не по профильному предмету </a:t>
            </a:r>
            <a:r>
              <a:rPr lang="ru-RU" sz="2400">
                <a:solidFill>
                  <a:srgbClr val="000000"/>
                </a:solidFill>
                <a:latin typeface="Cambria"/>
              </a:rPr>
              <a:t>при поступлении в вуз получает дополнительные баллы к результатам ЕГЭ </a:t>
            </a:r>
            <a:endParaRPr/>
          </a:p>
          <a:p>
            <a:pPr>
              <a:spcBef>
                <a:spcPts val="0"/>
              </a:spcBef>
              <a:buFontTx/>
              <a:buNone/>
              <a:defRPr/>
            </a:pPr>
            <a:endParaRPr lang="ru-RU" sz="2400">
              <a:solidFill>
                <a:srgbClr val="000000"/>
              </a:solidFill>
              <a:latin typeface="Cambria"/>
            </a:endParaRPr>
          </a:p>
          <a:p>
            <a:pPr>
              <a:spcBef>
                <a:spcPts val="0"/>
              </a:spcBef>
              <a:buFontTx/>
              <a:buNone/>
              <a:defRPr/>
            </a:pPr>
            <a:endParaRPr lang="ru-RU" sz="1500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107949" y="1341438"/>
            <a:ext cx="9144000" cy="5721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>
                <a:solidFill>
                  <a:srgbClr val="666666"/>
                </a:solidFill>
                <a:latin typeface="Times New Roman"/>
                <a:cs typeface="Times New Roman"/>
              </a:rPr>
              <a:t>Безусловно, система ЕГЭ будет продолжать развиваться и совершенствоваться. </a:t>
            </a:r>
            <a:endParaRPr/>
          </a:p>
          <a:p>
            <a:pPr marL="0" indent="0">
              <a:buFontTx/>
              <a:buNone/>
              <a:defRPr/>
            </a:pPr>
            <a:r>
              <a:rPr lang="ru-RU" b="1">
                <a:solidFill>
                  <a:srgbClr val="666666"/>
                </a:solidFill>
                <a:latin typeface="Times New Roman"/>
                <a:cs typeface="Times New Roman"/>
              </a:rPr>
              <a:t>Важно помнить, что для получения достаточно высокого балла на ЕГЭ необходима </a:t>
            </a:r>
            <a:r>
              <a:rPr lang="ru-RU" b="1" u="sng">
                <a:solidFill>
                  <a:srgbClr val="EFB93F"/>
                </a:solidFill>
                <a:latin typeface="Times New Roman"/>
                <a:cs typeface="Times New Roman"/>
                <a:hlinkClick r:id="rId2" tooltip="https://litrekon.ru/podgotovka/k-ege/po-russkomu-yazyku-vse-chto-dolzhen-znat-budushhij-stoballnik/"/>
              </a:rPr>
              <a:t>тщательная и своевременная подготовка.</a:t>
            </a:r>
            <a:r>
              <a:rPr lang="ru-RU" b="1">
                <a:solidFill>
                  <a:srgbClr val="666666"/>
                </a:solidFill>
                <a:latin typeface="Times New Roman"/>
                <a:cs typeface="Times New Roman"/>
              </a:rPr>
              <a:t> Усидчивость, трудолюбие, мотивация и уверенность в себе помогут нашим выпускникам добиться больших успехов и поступить в ВУЗ на заветную специальность.</a:t>
            </a:r>
            <a:endParaRPr lang="ru-RU" b="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ctr">
              <a:buFontTx/>
              <a:buNone/>
              <a:defRPr/>
            </a:pPr>
            <a:endParaRPr lang="ru-RU">
              <a:solidFill>
                <a:srgbClr val="000099"/>
              </a:solidFill>
              <a:latin typeface="Gungsuh"/>
              <a:ea typeface="Gungsuh"/>
            </a:endParaRPr>
          </a:p>
          <a:p>
            <a:pPr marL="0" indent="0" algn="ctr">
              <a:buFontTx/>
              <a:buNone/>
              <a:defRPr/>
            </a:pPr>
            <a:endParaRPr lang="ru-RU">
              <a:solidFill>
                <a:srgbClr val="000099"/>
              </a:solidFill>
              <a:latin typeface="Gungsuh"/>
              <a:ea typeface="Gungsuh"/>
            </a:endParaRPr>
          </a:p>
          <a:p>
            <a:pPr marL="0" indent="0" algn="ctr">
              <a:buFontTx/>
              <a:buNone/>
              <a:defRPr/>
            </a:pPr>
            <a:r>
              <a:rPr lang="ru-RU" sz="4800">
                <a:solidFill>
                  <a:srgbClr val="0070C0"/>
                </a:solidFill>
                <a:latin typeface="Times New Roman"/>
                <a:ea typeface="Gungsuh"/>
                <a:cs typeface="Times New Roman"/>
              </a:rPr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</a:t>
            </a:r>
            <a:r>
              <a:rPr lang="en-US" b="1">
                <a:solidFill>
                  <a:schemeClr val="bg1"/>
                </a:solidFill>
              </a:rPr>
              <a:t>3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>
                <a:solidFill>
                  <a:schemeClr val="accent2">
                    <a:lumMod val="75000"/>
                  </a:schemeClr>
                </a:solidFill>
              </a:rPr>
              <a:t>К прохождению ГИА допускаются обучающиеся, </a:t>
            </a:r>
            <a:r>
              <a:rPr lang="ru-RU" sz="3600" b="1">
                <a:solidFill>
                  <a:srgbClr val="C00000"/>
                </a:solidFill>
              </a:rPr>
              <a:t>не имеющие академической задолженности по всем предметам и в полном объеме выполнившие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3600" b="1">
                <a:solidFill>
                  <a:srgbClr val="C00000"/>
                </a:solidFill>
              </a:rPr>
              <a:t>учебный план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</a:t>
            </a:r>
            <a:r>
              <a:rPr lang="en-US" b="1">
                <a:solidFill>
                  <a:schemeClr val="bg1"/>
                </a:solidFill>
              </a:rPr>
              <a:t>3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chemeClr val="accent2">
                    <a:lumMod val="75000"/>
                  </a:schemeClr>
                </a:solidFill>
              </a:rPr>
              <a:t> Обязательные предметы: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rgbClr val="C00000"/>
                </a:solidFill>
              </a:rPr>
              <a:t>русский язык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rgbClr val="C00000"/>
                </a:solidFill>
              </a:rPr>
              <a:t>и математика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chemeClr val="accent2">
                    <a:lumMod val="75000"/>
                  </a:schemeClr>
                </a:solidFill>
              </a:rPr>
              <a:t>+  предметы по выбору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</a:t>
            </a:r>
            <a:r>
              <a:rPr lang="en-US" b="1">
                <a:solidFill>
                  <a:schemeClr val="bg1"/>
                </a:solidFill>
              </a:rPr>
              <a:t>3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600" b="1">
                <a:solidFill>
                  <a:srgbClr val="C00000"/>
                </a:solidFill>
              </a:rPr>
              <a:t>Удовлетворительные результаты </a:t>
            </a:r>
            <a:r>
              <a:rPr lang="ru-RU" sz="3600" b="1">
                <a:solidFill>
                  <a:srgbClr val="002060"/>
                </a:solidFill>
              </a:rPr>
              <a:t>государственной (итоговой) аттестации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3600" b="1">
                <a:solidFill>
                  <a:srgbClr val="C00000"/>
                </a:solidFill>
              </a:rPr>
              <a:t>по русскому языку и математике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3600" b="1">
                <a:solidFill>
                  <a:srgbClr val="002060"/>
                </a:solidFill>
              </a:rPr>
              <a:t>являются основанием выдачи аттестата о среднем  общем образовании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4000" b="1">
                <a:solidFill>
                  <a:srgbClr val="002060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228725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</a:t>
            </a:r>
            <a:r>
              <a:rPr lang="en-US" b="1">
                <a:solidFill>
                  <a:schemeClr val="bg1"/>
                </a:solidFill>
              </a:rPr>
              <a:t>3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57200" y="1484313"/>
            <a:ext cx="8229600" cy="432117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b="1">
                <a:solidFill>
                  <a:srgbClr val="002060"/>
                </a:solidFill>
              </a:rPr>
              <a:t>В аттестат выпускнику, получившему удовлетворительные результаты на государственной (итоговой) аттестации, выставляются итоговые отметки, которые определяются как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3600" b="1">
                <a:solidFill>
                  <a:srgbClr val="C00000"/>
                </a:solidFill>
              </a:rPr>
              <a:t>среднее арифметическое полугодовых и годовых отметок за X, XI классы</a:t>
            </a:r>
            <a:endParaRPr/>
          </a:p>
          <a:p>
            <a:pPr marL="0" indent="0" algn="ctr">
              <a:buFontTx/>
              <a:buNone/>
              <a:defRPr/>
            </a:pPr>
            <a:endParaRPr lang="ru-RU" sz="40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ctr" defTabSz="457154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Tx/>
              <a:buNone/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Подготовка выпускников 11 классов</a:t>
            </a:r>
            <a:r>
              <a:rPr lang="en-US" b="1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lang="ru-RU" b="1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514299" indent="-514299">
              <a:buFontTx/>
              <a:buAutoNum type="arabicPeriod"/>
              <a:defRPr/>
            </a:pPr>
            <a:r>
              <a:rPr lang="ru-RU" b="1">
                <a:latin typeface="Times New Roman"/>
                <a:cs typeface="Times New Roman"/>
              </a:rPr>
              <a:t>Демоверсии ЕГЭ</a:t>
            </a:r>
            <a:endParaRPr/>
          </a:p>
          <a:p>
            <a:pPr marL="0" indent="0">
              <a:buFontTx/>
              <a:buNone/>
              <a:defRPr/>
            </a:pPr>
            <a:r>
              <a:rPr lang="en-US" u="sng">
                <a:solidFill>
                  <a:srgbClr val="000099"/>
                </a:solidFill>
                <a:latin typeface="Times New Roman"/>
                <a:cs typeface="Times New Roman"/>
                <a:hlinkClick r:id="rId2" tooltip="https://fipi.ru/ege/demoversii-specifikacii-kodifikatory"/>
              </a:rPr>
              <a:t>https://fipi.ru/ege/demoversii-specifikacii-kodifikatory</a:t>
            </a:r>
            <a:endParaRPr lang="ru-RU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 marL="0" indent="0">
              <a:buFontTx/>
              <a:buNone/>
              <a:defRPr/>
            </a:pPr>
            <a:r>
              <a:rPr lang="ru-RU" b="1">
                <a:latin typeface="Times New Roman"/>
                <a:cs typeface="Times New Roman"/>
              </a:rPr>
              <a:t>2.  Открытый банк заданий ЕГЭ</a:t>
            </a:r>
            <a:endParaRPr/>
          </a:p>
          <a:p>
            <a:pPr marL="0" indent="0">
              <a:buFontTx/>
              <a:buNone/>
              <a:defRPr/>
            </a:pPr>
            <a:r>
              <a:rPr lang="en-US" u="sng">
                <a:latin typeface="Times New Roman"/>
                <a:cs typeface="Times New Roman"/>
                <a:hlinkClick r:id="rId3" tooltip="https://fipi.ru/ege/otkrytyy-bank-zadaniy-ege"/>
              </a:rPr>
              <a:t>https://fipi.ru/ege/otkrytyy-bank-zadaniy-ege</a:t>
            </a:r>
            <a:endParaRPr lang="ru-RU">
              <a:latin typeface="Times New Roman"/>
              <a:cs typeface="Times New Roman"/>
            </a:endParaRPr>
          </a:p>
          <a:p>
            <a:pPr marL="0" indent="0">
              <a:buFontTx/>
              <a:buNone/>
              <a:defRPr/>
            </a:pPr>
            <a:r>
              <a:rPr lang="ru-RU" b="1">
                <a:latin typeface="Times New Roman"/>
                <a:cs typeface="Times New Roman"/>
              </a:rPr>
              <a:t>3. Итоговое сочинение (изложение)</a:t>
            </a:r>
            <a:endParaRPr/>
          </a:p>
          <a:p>
            <a:pPr marL="0" indent="0">
              <a:buFontTx/>
              <a:buNone/>
              <a:defRPr/>
            </a:pPr>
            <a:r>
              <a:rPr lang="en-US" u="sng">
                <a:latin typeface="Times New Roman"/>
                <a:cs typeface="Times New Roman"/>
                <a:hlinkClick r:id="rId4" tooltip="https://fipi.ru/itogovoe-sochinenie"/>
              </a:rPr>
              <a:t>https://fipi.ru/itogovoe-sochinenie</a:t>
            </a:r>
            <a:endParaRPr lang="ru-RU">
              <a:latin typeface="Times New Roman"/>
              <a:cs typeface="Times New Roman"/>
            </a:endParaRPr>
          </a:p>
          <a:p>
            <a:pPr marL="0" indent="0" algn="ctr" defTabSz="457154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Tx/>
              <a:buNone/>
              <a:defRPr/>
            </a:pPr>
            <a:endParaRPr lang="ru-RU" sz="2000" b="1">
              <a:solidFill>
                <a:srgbClr val="FF0000"/>
              </a:solidFill>
              <a:latin typeface="Trebuchet MS"/>
            </a:endParaRPr>
          </a:p>
          <a:p>
            <a:pPr>
              <a:defRPr/>
            </a:pPr>
            <a:endParaRPr lang="ru-RU"/>
          </a:p>
        </p:txBody>
      </p:sp>
      <p:pic>
        <p:nvPicPr>
          <p:cNvPr id="6" name="Рисунок 3"/>
          <p:cNvPicPr>
            <a:picLocks noChangeAspect="1" noChangeArrowheads="1"/>
          </p:cNvPicPr>
          <p:nvPr/>
        </p:nvPicPr>
        <p:blipFill>
          <a:blip r:embed="rId5"/>
          <a:srcRect l="5292" t="13403" r="25120" b="73766"/>
          <a:stretch/>
        </p:blipFill>
        <p:spPr bwMode="auto">
          <a:xfrm>
            <a:off x="1619250" y="274638"/>
            <a:ext cx="6121400" cy="99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ЕГЭ-202</a:t>
            </a:r>
            <a:r>
              <a:rPr lang="en-US" b="1">
                <a:solidFill>
                  <a:schemeClr val="bg1"/>
                </a:solidFill>
              </a:rPr>
              <a:t>3</a:t>
            </a:r>
            <a:endParaRPr 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rgbClr val="002060"/>
                </a:solidFill>
              </a:rPr>
              <a:t>Расписание ЕГЭ устанавливается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rgbClr val="C00000"/>
                </a:solidFill>
              </a:rPr>
              <a:t>на федеральном уровне </a:t>
            </a:r>
            <a:endParaRPr/>
          </a:p>
          <a:p>
            <a:pPr marL="0" indent="0" algn="ctr">
              <a:buFontTx/>
              <a:buNone/>
              <a:defRPr/>
            </a:pPr>
            <a:r>
              <a:rPr lang="ru-RU" sz="4800" b="1">
                <a:solidFill>
                  <a:srgbClr val="002060"/>
                </a:solidFill>
              </a:rPr>
              <a:t>Рособрнадзором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63500"/>
            <a:ext cx="8229600" cy="1143000"/>
          </a:xfrm>
        </p:spPr>
        <p:txBody>
          <a:bodyPr/>
          <a:lstStyle/>
          <a:p>
            <a:pPr defTabSz="914309">
              <a:lnSpc>
                <a:spcPts val="300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 РАСПИСАНИЕ ЕГЭ 2023 ГОДА</a:t>
            </a:r>
            <a:endParaRPr lang="ru-RU"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374650" y="1325563"/>
            <a:ext cx="8229600" cy="5589587"/>
          </a:xfrm>
        </p:spPr>
        <p:txBody>
          <a:bodyPr/>
          <a:lstStyle/>
          <a:p>
            <a:pPr>
              <a:defRPr/>
            </a:pPr>
            <a:r>
              <a:rPr lang="ru-RU" sz="2800" b="1"/>
              <a:t>26 мая</a:t>
            </a:r>
            <a:r>
              <a:rPr lang="en-US" sz="2800" b="1"/>
              <a:t> </a:t>
            </a:r>
            <a:r>
              <a:rPr lang="ru-RU" sz="2800" b="1"/>
              <a:t>-география, литература, химия</a:t>
            </a:r>
            <a:endParaRPr sz="2800"/>
          </a:p>
          <a:p>
            <a:pPr>
              <a:defRPr/>
            </a:pPr>
            <a:r>
              <a:rPr lang="ru-RU" sz="2800" b="1"/>
              <a:t>29 мая -русский язык</a:t>
            </a:r>
            <a:endParaRPr sz="2800"/>
          </a:p>
          <a:p>
            <a:pPr>
              <a:defRPr/>
            </a:pPr>
            <a:r>
              <a:rPr lang="ru-RU" sz="2800" b="1"/>
              <a:t>1 июня</a:t>
            </a:r>
            <a:r>
              <a:rPr lang="en-US" sz="2800" b="1"/>
              <a:t> </a:t>
            </a:r>
            <a:r>
              <a:rPr lang="ru-RU" sz="2800" b="1"/>
              <a:t>-математика П</a:t>
            </a:r>
            <a:endParaRPr sz="2800"/>
          </a:p>
          <a:p>
            <a:pPr>
              <a:defRPr/>
            </a:pPr>
            <a:r>
              <a:rPr lang="ru-RU" sz="2800" b="1"/>
              <a:t>1 июня -математика Б</a:t>
            </a:r>
            <a:endParaRPr sz="2800"/>
          </a:p>
          <a:p>
            <a:pPr>
              <a:defRPr/>
            </a:pPr>
            <a:r>
              <a:rPr lang="ru-RU" sz="2800" b="1"/>
              <a:t>5 июня -история, физика</a:t>
            </a:r>
            <a:endParaRPr sz="2800"/>
          </a:p>
          <a:p>
            <a:pPr>
              <a:defRPr/>
            </a:pPr>
            <a:r>
              <a:rPr lang="ru-RU" sz="2800" b="1"/>
              <a:t>8 июня -обществознание</a:t>
            </a:r>
            <a:endParaRPr sz="2800"/>
          </a:p>
          <a:p>
            <a:pPr>
              <a:defRPr/>
            </a:pPr>
            <a:r>
              <a:rPr lang="ru-RU" sz="2800" b="1"/>
              <a:t>13 июня -иностранные языки (письменно), биология</a:t>
            </a:r>
            <a:endParaRPr sz="2800"/>
          </a:p>
          <a:p>
            <a:pPr>
              <a:defRPr/>
            </a:pPr>
            <a:r>
              <a:rPr lang="ru-RU" sz="2800" b="1"/>
              <a:t>16 июня -иностранные языки (устно)</a:t>
            </a:r>
            <a:endParaRPr sz="2800"/>
          </a:p>
          <a:p>
            <a:pPr>
              <a:defRPr/>
            </a:pPr>
            <a:r>
              <a:rPr lang="ru-RU" sz="2800" b="1"/>
              <a:t>17 июня -иностранные языки (устно)</a:t>
            </a:r>
            <a:endParaRPr sz="2800"/>
          </a:p>
          <a:p>
            <a:pPr>
              <a:defRPr/>
            </a:pPr>
            <a:r>
              <a:rPr lang="ru-RU" sz="2800" b="1"/>
              <a:t>19 июня -информатика и ИКТ (К-ЕГЭ)</a:t>
            </a:r>
            <a:endParaRPr sz="2800"/>
          </a:p>
          <a:p>
            <a:pPr>
              <a:defRPr/>
            </a:pPr>
            <a:r>
              <a:rPr lang="ru-RU" sz="2800" b="1"/>
              <a:t>20 июня -информатика и ИКТ (К-ЕГЭ)</a:t>
            </a:r>
            <a:endParaRPr sz="2800"/>
          </a:p>
          <a:p>
            <a:pPr marL="0" indent="0">
              <a:buFontTx/>
              <a:buNone/>
              <a:defRPr/>
            </a:pPr>
            <a:endParaRPr sz="2800">
              <a:latin typeface="Times New Roman"/>
              <a:cs typeface="Times New Roman"/>
            </a:endParaRPr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077634" y="643278"/>
            <a:ext cx="2842152" cy="798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1022</Words>
  <Application>Microsoft Office PowerPoint</Application>
  <DocSecurity>0</DocSecurity>
  <PresentationFormat>Экран (4:3)</PresentationFormat>
  <Paragraphs>187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Gungsuh</vt:lpstr>
      <vt:lpstr>Arial</vt:lpstr>
      <vt:lpstr>Calibri</vt:lpstr>
      <vt:lpstr>Cambria</vt:lpstr>
      <vt:lpstr>Franklin Gothic Book</vt:lpstr>
      <vt:lpstr>Times New Roman</vt:lpstr>
      <vt:lpstr>Trebuchet MS</vt:lpstr>
      <vt:lpstr>Wingdings</vt:lpstr>
      <vt:lpstr>Diseño predeterminado</vt:lpstr>
      <vt:lpstr>ЕГЭ-2023</vt:lpstr>
      <vt:lpstr>Порядок проведения ГИА-11 утвержден</vt:lpstr>
      <vt:lpstr>ЕГЭ-2023</vt:lpstr>
      <vt:lpstr>ЕГЭ-2023</vt:lpstr>
      <vt:lpstr>ЕГЭ-2023</vt:lpstr>
      <vt:lpstr>ЕГЭ-2023</vt:lpstr>
      <vt:lpstr>Презентация PowerPoint</vt:lpstr>
      <vt:lpstr>ЕГЭ-2023</vt:lpstr>
      <vt:lpstr> РАСПИСАНИЕ ЕГЭ 2023 ГОДА</vt:lpstr>
      <vt:lpstr>Презентация PowerPoint</vt:lpstr>
      <vt:lpstr>ЕГЭ-2023</vt:lpstr>
      <vt:lpstr>ЕГЭ-2023</vt:lpstr>
      <vt:lpstr>ЕГЭ-2023 </vt:lpstr>
      <vt:lpstr>Вступил в силу приказ Министерства науки и высшего образования Российской Федерации № 758 от 12.08.22 г.       </vt:lpstr>
      <vt:lpstr>ЕГЭ-2023 </vt:lpstr>
      <vt:lpstr>ЕГЭ-2023</vt:lpstr>
      <vt:lpstr>ЕГЭ-2023</vt:lpstr>
      <vt:lpstr>ЕГЭ-2023</vt:lpstr>
      <vt:lpstr>ЕГЭ-2023</vt:lpstr>
      <vt:lpstr>ЕГЭ-2023</vt:lpstr>
      <vt:lpstr>Правила  проведения ЕГЭ</vt:lpstr>
      <vt:lpstr>ЕГЭ-2023</vt:lpstr>
      <vt:lpstr>Надо знать</vt:lpstr>
      <vt:lpstr>Аттестат особого образца</vt:lpstr>
      <vt:lpstr>Как можно получить дополнительные баллы?</vt:lpstr>
      <vt:lpstr>Презентация PowerPoint</vt:lpstr>
      <vt:lpstr>Презентация PowerPoint</vt:lpstr>
      <vt:lpstr>Презентация PowerPoint</vt:lpstr>
    </vt:vector>
  </TitlesOfParts>
  <Manager/>
  <Company>Toshiba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Mariajose</dc:creator>
  <cp:keywords/>
  <dc:description/>
  <cp:lastModifiedBy>Устинова Ирина Андреевна</cp:lastModifiedBy>
  <cp:revision>849</cp:revision>
  <dcterms:created xsi:type="dcterms:W3CDTF">2010-05-23T14:28:12Z</dcterms:created>
  <dcterms:modified xsi:type="dcterms:W3CDTF">2023-05-14T13:29:17Z</dcterms:modified>
  <cp:category/>
  <dc:identifier/>
  <cp:contentStatus/>
  <dc:language/>
  <cp:version/>
</cp:coreProperties>
</file>