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82" r:id="rId4"/>
    <p:sldId id="293" r:id="rId5"/>
    <p:sldId id="294" r:id="rId6"/>
    <p:sldId id="295" r:id="rId7"/>
    <p:sldId id="296" r:id="rId8"/>
    <p:sldId id="297" r:id="rId9"/>
    <p:sldId id="298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666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732DF-48DB-4A2D-BE1F-9DA9398DED3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59D0F-C299-4537-B8D4-D3110314F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8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2FEF-A10E-4B5F-8774-6FB90EDCEFD8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6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56D6-93E8-4B6E-99FF-C53A11299050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5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E8F9-B228-4335-8937-42789C486542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9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9786-35D2-4958-9137-C085B03BAE60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3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7E7C-D328-4CAB-A9BF-27FDFA265ED4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2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7DD3-84B7-47B9-8E69-8765D7E793FD}" type="datetime1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6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F4EC-B310-4E2B-B21B-BBDC81914A72}" type="datetime1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8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D353-8A29-498E-8B40-9E6BC76A9D54}" type="datetime1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8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899C-A1B7-4AEA-A80A-9795CB72A271}" type="datetime1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8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639C-9ACB-4DEF-964F-703986F6C60D}" type="datetime1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4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B683-8890-45FA-88D0-25C34C73D6F3}" type="datetime1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4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CD5E8-CB63-4719-91AD-FE3FD4409A7F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5503-2701-4AFA-9390-3A5C890E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9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874" y="2734412"/>
            <a:ext cx="10140199" cy="23876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900" dirty="0"/>
              <a:t>Использование станции прослушивания </a:t>
            </a:r>
            <a:br>
              <a:rPr lang="ru-RU" dirty="0"/>
            </a:br>
            <a:r>
              <a:rPr lang="ru-RU" b="1" dirty="0"/>
              <a:t>ПРОВЕДЕНИЕ ИТОГОВОГО СОБЕСЕДОВАНИЯ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2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EC39C-6C13-449F-A852-D5B31B99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533" y="136525"/>
            <a:ext cx="7048791" cy="633165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Техническая подготовка экзаменов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5ACB40-4708-4206-BFF7-982CCA43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10</a:t>
            </a:fld>
            <a:endParaRPr lang="ru-RU"/>
          </a:p>
        </p:txBody>
      </p:sp>
      <p:sp>
        <p:nvSpPr>
          <p:cNvPr id="28" name="Облако 27">
            <a:extLst>
              <a:ext uri="{FF2B5EF4-FFF2-40B4-BE49-F238E27FC236}">
                <a16:creationId xmlns:a16="http://schemas.microsoft.com/office/drawing/2014/main" id="{4BD1C6E6-B42D-482D-9D43-6B06205A44AA}"/>
              </a:ext>
            </a:extLst>
          </p:cNvPr>
          <p:cNvSpPr/>
          <p:nvPr/>
        </p:nvSpPr>
        <p:spPr>
          <a:xfrm>
            <a:off x="767534" y="1244999"/>
            <a:ext cx="6411347" cy="341088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№4. Выбрать устройство для воспроизведения звука программа автоматически предложит устройство воспроизведение звука из доступных в системе. В случае отсутствия в выпадающем списке устройства воспроизведения по умолчанию, необходимо подключить и определить его в операционной системе, после чего вернуться к Этапу №1. Корректность выполнения данного этапа будет сопровождаться появлением галочки после 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порядкового номера этапа.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838BF0-09CB-4C7C-9B23-2EB4BA38C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386" y="4190505"/>
            <a:ext cx="5332080" cy="1089432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DAB8E78D-DA5F-4C49-9DB0-DB62C95E8B2B}"/>
              </a:ext>
            </a:extLst>
          </p:cNvPr>
          <p:cNvSpPr/>
          <p:nvPr/>
        </p:nvSpPr>
        <p:spPr>
          <a:xfrm>
            <a:off x="6015560" y="4104308"/>
            <a:ext cx="589802" cy="4530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847C6517-3E66-448B-9C29-1AF73000FFC9}"/>
              </a:ext>
            </a:extLst>
          </p:cNvPr>
          <p:cNvCxnSpPr>
            <a:stCxn id="28" idx="1"/>
            <a:endCxn id="6" idx="3"/>
          </p:cNvCxnSpPr>
          <p:nvPr/>
        </p:nvCxnSpPr>
        <p:spPr>
          <a:xfrm rot="5400000" flipH="1" flipV="1">
            <a:off x="4956929" y="3507251"/>
            <a:ext cx="161283" cy="2128727"/>
          </a:xfrm>
          <a:prstGeom prst="curvedConnector3">
            <a:avLst>
              <a:gd name="adj1" fmla="val -14399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11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006EB9-18C9-4E95-B68D-152DBF79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935" y="1792154"/>
            <a:ext cx="3890503" cy="19657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EC39C-6C13-449F-A852-D5B31B99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533" y="136525"/>
            <a:ext cx="7048791" cy="633165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Техническая подготовка экзаменов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5ACB40-4708-4206-BFF7-982CCA43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11</a:t>
            </a:fld>
            <a:endParaRPr lang="ru-RU"/>
          </a:p>
        </p:txBody>
      </p:sp>
      <p:sp>
        <p:nvSpPr>
          <p:cNvPr id="28" name="Облако 27">
            <a:extLst>
              <a:ext uri="{FF2B5EF4-FFF2-40B4-BE49-F238E27FC236}">
                <a16:creationId xmlns:a16="http://schemas.microsoft.com/office/drawing/2014/main" id="{4BD1C6E6-B42D-482D-9D43-6B06205A44AA}"/>
              </a:ext>
            </a:extLst>
          </p:cNvPr>
          <p:cNvSpPr/>
          <p:nvPr/>
        </p:nvSpPr>
        <p:spPr>
          <a:xfrm>
            <a:off x="981823" y="1326223"/>
            <a:ext cx="5114177" cy="166311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Нажмите «Загрузить тестовый аудиофайл» для выбора тестового аудиофайла в формате *.</a:t>
            </a:r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Выберите директорию с тестовыми аудиофайлами, экспортированными из станции записи ответов, выделите аудиофайл и нажмите «Открыть».</a:t>
            </a:r>
          </a:p>
        </p:txBody>
      </p:sp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B1E0D07C-272D-4587-8694-CCA113A05D99}"/>
              </a:ext>
            </a:extLst>
          </p:cNvPr>
          <p:cNvCxnSpPr>
            <a:cxnSpLocks/>
            <a:stCxn id="28" idx="1"/>
          </p:cNvCxnSpPr>
          <p:nvPr/>
        </p:nvCxnSpPr>
        <p:spPr>
          <a:xfrm rot="5400000" flipH="1" flipV="1">
            <a:off x="5183932" y="497205"/>
            <a:ext cx="845344" cy="4135384"/>
          </a:xfrm>
          <a:prstGeom prst="curvedConnector4">
            <a:avLst>
              <a:gd name="adj1" fmla="val -27042"/>
              <a:gd name="adj2" fmla="val 80917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757A0E-C0AB-4C48-A57A-74BFCA5B3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536" y="3492517"/>
            <a:ext cx="3715144" cy="2307300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00109A9-E3C1-469F-83B4-72076759213C}"/>
              </a:ext>
            </a:extLst>
          </p:cNvPr>
          <p:cNvSpPr/>
          <p:nvPr/>
        </p:nvSpPr>
        <p:spPr>
          <a:xfrm>
            <a:off x="7674296" y="1999439"/>
            <a:ext cx="1797457" cy="30200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2356DB3-DDAC-4C91-97A9-1625FA5985E1}"/>
              </a:ext>
            </a:extLst>
          </p:cNvPr>
          <p:cNvSpPr/>
          <p:nvPr/>
        </p:nvSpPr>
        <p:spPr>
          <a:xfrm>
            <a:off x="4513859" y="5531205"/>
            <a:ext cx="612396" cy="19294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8028ACA-CC0C-4D2A-84D3-ABCFD25D1808}"/>
              </a:ext>
            </a:extLst>
          </p:cNvPr>
          <p:cNvSpPr/>
          <p:nvPr/>
        </p:nvSpPr>
        <p:spPr>
          <a:xfrm>
            <a:off x="2936729" y="4088298"/>
            <a:ext cx="2902590" cy="2516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Соединитель: изогнутый 17">
            <a:extLst>
              <a:ext uri="{FF2B5EF4-FFF2-40B4-BE49-F238E27FC236}">
                <a16:creationId xmlns:a16="http://schemas.microsoft.com/office/drawing/2014/main" id="{1B622563-73AE-411A-901C-271EBE5AB0B4}"/>
              </a:ext>
            </a:extLst>
          </p:cNvPr>
          <p:cNvCxnSpPr>
            <a:stCxn id="28" idx="1"/>
            <a:endCxn id="16" idx="1"/>
          </p:cNvCxnSpPr>
          <p:nvPr/>
        </p:nvCxnSpPr>
        <p:spPr>
          <a:xfrm rot="5400000">
            <a:off x="2624539" y="3299760"/>
            <a:ext cx="1226564" cy="602183"/>
          </a:xfrm>
          <a:prstGeom prst="curvedConnector4">
            <a:avLst>
              <a:gd name="adj1" fmla="val 23596"/>
              <a:gd name="adj2" fmla="val 30513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изогнутый 21">
            <a:extLst>
              <a:ext uri="{FF2B5EF4-FFF2-40B4-BE49-F238E27FC236}">
                <a16:creationId xmlns:a16="http://schemas.microsoft.com/office/drawing/2014/main" id="{A8630A7D-DFF2-4DB2-AC0C-A4576B47A294}"/>
              </a:ext>
            </a:extLst>
          </p:cNvPr>
          <p:cNvCxnSpPr>
            <a:cxnSpLocks/>
            <a:stCxn id="28" idx="1"/>
            <a:endCxn id="15" idx="3"/>
          </p:cNvCxnSpPr>
          <p:nvPr/>
        </p:nvCxnSpPr>
        <p:spPr>
          <a:xfrm rot="16200000" flipH="1">
            <a:off x="3012529" y="3513951"/>
            <a:ext cx="2640109" cy="1587343"/>
          </a:xfrm>
          <a:prstGeom prst="curvedConnector4">
            <a:avLst>
              <a:gd name="adj1" fmla="val 19859"/>
              <a:gd name="adj2" fmla="val 16651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381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лако 16">
            <a:extLst>
              <a:ext uri="{FF2B5EF4-FFF2-40B4-BE49-F238E27FC236}">
                <a16:creationId xmlns:a16="http://schemas.microsoft.com/office/drawing/2014/main" id="{92BC844C-BC3D-49C4-8CCD-E762EC753591}"/>
              </a:ext>
            </a:extLst>
          </p:cNvPr>
          <p:cNvSpPr/>
          <p:nvPr/>
        </p:nvSpPr>
        <p:spPr>
          <a:xfrm>
            <a:off x="7460882" y="2039171"/>
            <a:ext cx="4622333" cy="423579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Корректное визуальное воспроизведение аудиозаписи будет сопровождаться меняющимся индикатором сигнала (п.8), отображением звуковой волны (п.9), плавно перемещающимся ползунком (п.2) и изменяющимся временем воспроизведения (п.3). </a:t>
            </a:r>
          </a:p>
          <a:p>
            <a:pPr algn="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Кроме этого проверьте корректность воспроизведения аудиофайла через </a:t>
            </a:r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аудиогарнитуру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Если громкость звука недостаточна - воспользуйтесь автоматическим усилением звука (п.5). </a:t>
            </a:r>
          </a:p>
          <a:p>
            <a:pPr algn="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случае корректного визуального воспроизведения аудиофайла и отсутствии звука в </a:t>
            </a:r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аудиогарнитуре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замените </a:t>
            </a:r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аудиогарнитуру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исправную.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EC39C-6C13-449F-A852-D5B31B99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328" y="257423"/>
            <a:ext cx="7989386" cy="633165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/>
              <a:t>Техническая подготовка экзаменов</a:t>
            </a:r>
            <a:br>
              <a:rPr lang="ru-RU" sz="4000" dirty="0"/>
            </a:br>
            <a:r>
              <a:rPr lang="ru-RU" sz="3100" dirty="0"/>
              <a:t>Этап №5.2. Прослушивание тестового аудиофайла</a:t>
            </a:r>
            <a:endParaRPr lang="ru-RU" sz="4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5ACB40-4708-4206-BFF7-982CCA43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12</a:t>
            </a:fld>
            <a:endParaRPr lang="ru-RU"/>
          </a:p>
        </p:txBody>
      </p:sp>
      <p:sp>
        <p:nvSpPr>
          <p:cNvPr id="28" name="Облако 27">
            <a:extLst>
              <a:ext uri="{FF2B5EF4-FFF2-40B4-BE49-F238E27FC236}">
                <a16:creationId xmlns:a16="http://schemas.microsoft.com/office/drawing/2014/main" id="{4BD1C6E6-B42D-482D-9D43-6B06205A44AA}"/>
              </a:ext>
            </a:extLst>
          </p:cNvPr>
          <p:cNvSpPr/>
          <p:nvPr/>
        </p:nvSpPr>
        <p:spPr>
          <a:xfrm>
            <a:off x="369388" y="1046528"/>
            <a:ext cx="4622334" cy="348143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Элементы плеера: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Воспроизведение.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Ползунок воспроизведения.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Время воспроизведения/Размер аудиофайла ЧЧ:ММ:СС.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Величина громкости.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Установка/снятие усиления звука (для тихих ответов).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Пауза.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Стоп.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Левый и правый канал воспроизведения.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Осциллограмма звука.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A91CE-61E8-45DA-8629-883593DEC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926" y="2992434"/>
            <a:ext cx="5029256" cy="193694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085898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EC39C-6C13-449F-A852-D5B31B99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04" y="155604"/>
            <a:ext cx="10866811" cy="1364701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/>
              <a:t>Техническая подготовка экзаменов</a:t>
            </a:r>
            <a:br>
              <a:rPr lang="ru-RU" sz="4000" dirty="0"/>
            </a:br>
            <a:r>
              <a:rPr lang="ru-RU" sz="3100" dirty="0"/>
              <a:t>Этап №5.3. Подтверждение корректности воспроизведения</a:t>
            </a:r>
            <a:br>
              <a:rPr lang="ru-RU" sz="3100" dirty="0"/>
            </a:br>
            <a:endParaRPr lang="ru-RU" sz="4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5ACB40-4708-4206-BFF7-982CCA43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13</a:t>
            </a:fld>
            <a:endParaRPr lang="ru-RU"/>
          </a:p>
        </p:txBody>
      </p:sp>
      <p:sp>
        <p:nvSpPr>
          <p:cNvPr id="19" name="Облако 18">
            <a:extLst>
              <a:ext uri="{FF2B5EF4-FFF2-40B4-BE49-F238E27FC236}">
                <a16:creationId xmlns:a16="http://schemas.microsoft.com/office/drawing/2014/main" id="{13A8EF88-8BB9-4BC4-8217-84D62EA34B0B}"/>
              </a:ext>
            </a:extLst>
          </p:cNvPr>
          <p:cNvSpPr/>
          <p:nvPr/>
        </p:nvSpPr>
        <p:spPr>
          <a:xfrm>
            <a:off x="325748" y="1421066"/>
            <a:ext cx="4690868" cy="16339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После воспроизведения записи подтвердите корректность воспроизведения тестового аудиофайла, нажав соответствующую кнопку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6801DF-63B5-4EB4-937A-323032261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37" y="3497539"/>
            <a:ext cx="4429743" cy="2210108"/>
          </a:xfrm>
          <a:prstGeom prst="rect">
            <a:avLst/>
          </a:prstGeom>
        </p:spPr>
      </p:pic>
      <p:cxnSp>
        <p:nvCxnSpPr>
          <p:cNvPr id="8" name="Соединитель: изогнутый 7">
            <a:extLst>
              <a:ext uri="{FF2B5EF4-FFF2-40B4-BE49-F238E27FC236}">
                <a16:creationId xmlns:a16="http://schemas.microsoft.com/office/drawing/2014/main" id="{B989C284-92DA-43A0-9E56-70A5815F95EB}"/>
              </a:ext>
            </a:extLst>
          </p:cNvPr>
          <p:cNvCxnSpPr>
            <a:cxnSpLocks/>
            <a:stCxn id="19" idx="1"/>
            <a:endCxn id="9" idx="1"/>
          </p:cNvCxnSpPr>
          <p:nvPr/>
        </p:nvCxnSpPr>
        <p:spPr>
          <a:xfrm rot="16200000" flipH="1">
            <a:off x="2534445" y="3190018"/>
            <a:ext cx="2476295" cy="2202821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0DC4C4B-01AB-45B8-AB2C-FB71F8E33667}"/>
              </a:ext>
            </a:extLst>
          </p:cNvPr>
          <p:cNvSpPr/>
          <p:nvPr/>
        </p:nvSpPr>
        <p:spPr>
          <a:xfrm>
            <a:off x="4874003" y="5351506"/>
            <a:ext cx="2810312" cy="35614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>
            <a:extLst>
              <a:ext uri="{FF2B5EF4-FFF2-40B4-BE49-F238E27FC236}">
                <a16:creationId xmlns:a16="http://schemas.microsoft.com/office/drawing/2014/main" id="{09717FA2-9153-4471-8DF5-83B6E2C5296C}"/>
              </a:ext>
            </a:extLst>
          </p:cNvPr>
          <p:cNvSpPr/>
          <p:nvPr/>
        </p:nvSpPr>
        <p:spPr>
          <a:xfrm>
            <a:off x="7219438" y="2100128"/>
            <a:ext cx="4801344" cy="122546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Корректность выполнения Этапа №5.3 будет сопровождаться </a:t>
            </a:r>
            <a:r>
              <a:rPr lang="ru-RU" sz="1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появлением галочки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после порядкового номера этапа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C3E070F-0CAD-4E5D-9BD7-6799739D3124}"/>
              </a:ext>
            </a:extLst>
          </p:cNvPr>
          <p:cNvSpPr/>
          <p:nvPr/>
        </p:nvSpPr>
        <p:spPr>
          <a:xfrm>
            <a:off x="4194495" y="3377940"/>
            <a:ext cx="679508" cy="5033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Соединитель: изогнутый 14">
            <a:extLst>
              <a:ext uri="{FF2B5EF4-FFF2-40B4-BE49-F238E27FC236}">
                <a16:creationId xmlns:a16="http://schemas.microsoft.com/office/drawing/2014/main" id="{6C1B2569-82CF-40AA-89DD-1563EAEFF5B2}"/>
              </a:ext>
            </a:extLst>
          </p:cNvPr>
          <p:cNvCxnSpPr>
            <a:cxnSpLocks/>
            <a:stCxn id="16" idx="2"/>
            <a:endCxn id="13" idx="0"/>
          </p:cNvCxnSpPr>
          <p:nvPr/>
        </p:nvCxnSpPr>
        <p:spPr>
          <a:xfrm rot="10800000" flipV="1">
            <a:off x="4534249" y="2712860"/>
            <a:ext cx="2700082" cy="665079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998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EC39C-6C13-449F-A852-D5B31B99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04" y="155604"/>
            <a:ext cx="10866811" cy="1364701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/>
              <a:t>Техническая подготовка экзаменов</a:t>
            </a:r>
            <a:br>
              <a:rPr lang="ru-RU" sz="4000" dirty="0"/>
            </a:br>
            <a:r>
              <a:rPr lang="ru-RU" sz="3100" dirty="0"/>
              <a:t>Этап №6. Указать путь до хранилища аудиофайлов участников</a:t>
            </a:r>
            <a:br>
              <a:rPr lang="ru-RU" sz="3100" dirty="0"/>
            </a:br>
            <a:endParaRPr lang="ru-RU" sz="4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5ACB40-4708-4206-BFF7-982CCA43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14</a:t>
            </a:fld>
            <a:endParaRPr lang="ru-RU"/>
          </a:p>
        </p:txBody>
      </p:sp>
      <p:sp>
        <p:nvSpPr>
          <p:cNvPr id="19" name="Облако 18">
            <a:extLst>
              <a:ext uri="{FF2B5EF4-FFF2-40B4-BE49-F238E27FC236}">
                <a16:creationId xmlns:a16="http://schemas.microsoft.com/office/drawing/2014/main" id="{13A8EF88-8BB9-4BC4-8217-84D62EA34B0B}"/>
              </a:ext>
            </a:extLst>
          </p:cNvPr>
          <p:cNvSpPr/>
          <p:nvPr/>
        </p:nvSpPr>
        <p:spPr>
          <a:xfrm>
            <a:off x="219262" y="1337176"/>
            <a:ext cx="4690868" cy="16339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Для выбора директории с хранилищем аудиофайлов, экспортированных из станции записи 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ответов, нажмите соответствующую кнопку</a:t>
            </a:r>
          </a:p>
        </p:txBody>
      </p:sp>
      <p:sp>
        <p:nvSpPr>
          <p:cNvPr id="16" name="Облако 15">
            <a:extLst>
              <a:ext uri="{FF2B5EF4-FFF2-40B4-BE49-F238E27FC236}">
                <a16:creationId xmlns:a16="http://schemas.microsoft.com/office/drawing/2014/main" id="{09717FA2-9153-4471-8DF5-83B6E2C5296C}"/>
              </a:ext>
            </a:extLst>
          </p:cNvPr>
          <p:cNvSpPr/>
          <p:nvPr/>
        </p:nvSpPr>
        <p:spPr>
          <a:xfrm>
            <a:off x="587456" y="4908091"/>
            <a:ext cx="4143935" cy="122546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Корректность выполнения Этапа №6 будет сопровождаться </a:t>
            </a:r>
            <a:r>
              <a:rPr lang="ru-RU" sz="1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появлением галочки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после порядкового номера этапа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FCE293-F456-410A-8882-78DC61986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000" y="3036876"/>
            <a:ext cx="4801344" cy="17322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61DA7E-C5E6-4DAD-AC6F-9FDAB95BC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966" y="4027251"/>
            <a:ext cx="2653587" cy="2191349"/>
          </a:xfrm>
          <a:prstGeom prst="rect">
            <a:avLst/>
          </a:prstGeom>
        </p:spPr>
      </p:pic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996A49D4-B5F0-46C1-BAB2-1EA0471620B7}"/>
              </a:ext>
            </a:extLst>
          </p:cNvPr>
          <p:cNvCxnSpPr>
            <a:stCxn id="19" idx="1"/>
          </p:cNvCxnSpPr>
          <p:nvPr/>
        </p:nvCxnSpPr>
        <p:spPr>
          <a:xfrm rot="16200000" flipH="1">
            <a:off x="2733488" y="2800600"/>
            <a:ext cx="822432" cy="1160016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лако 19">
            <a:extLst>
              <a:ext uri="{FF2B5EF4-FFF2-40B4-BE49-F238E27FC236}">
                <a16:creationId xmlns:a16="http://schemas.microsoft.com/office/drawing/2014/main" id="{83D7BAF4-DCBE-4AF2-8145-77458AE77784}"/>
              </a:ext>
            </a:extLst>
          </p:cNvPr>
          <p:cNvSpPr/>
          <p:nvPr/>
        </p:nvSpPr>
        <p:spPr>
          <a:xfrm>
            <a:off x="8134344" y="1962139"/>
            <a:ext cx="3756643" cy="10072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Выберите папку с аудиофайлами и нажмите кнопку «ОК» </a:t>
            </a:r>
          </a:p>
        </p:txBody>
      </p:sp>
      <p:cxnSp>
        <p:nvCxnSpPr>
          <p:cNvPr id="21" name="Соединитель: изогнутый 20">
            <a:extLst>
              <a:ext uri="{FF2B5EF4-FFF2-40B4-BE49-F238E27FC236}">
                <a16:creationId xmlns:a16="http://schemas.microsoft.com/office/drawing/2014/main" id="{6BF369AA-EB04-4DB1-965B-BA4FF4F576A4}"/>
              </a:ext>
            </a:extLst>
          </p:cNvPr>
          <p:cNvCxnSpPr>
            <a:cxnSpLocks/>
            <a:stCxn id="20" idx="1"/>
            <a:endCxn id="3" idx="3"/>
          </p:cNvCxnSpPr>
          <p:nvPr/>
        </p:nvCxnSpPr>
        <p:spPr>
          <a:xfrm rot="5400000">
            <a:off x="8366806" y="3477066"/>
            <a:ext cx="2154608" cy="1137113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: изогнутый 23">
            <a:extLst>
              <a:ext uri="{FF2B5EF4-FFF2-40B4-BE49-F238E27FC236}">
                <a16:creationId xmlns:a16="http://schemas.microsoft.com/office/drawing/2014/main" id="{51DBADD8-1DF2-4E38-ABB9-DA72A5BBCE0E}"/>
              </a:ext>
            </a:extLst>
          </p:cNvPr>
          <p:cNvCxnSpPr>
            <a:cxnSpLocks/>
            <a:stCxn id="16" idx="3"/>
            <a:endCxn id="25" idx="2"/>
          </p:cNvCxnSpPr>
          <p:nvPr/>
        </p:nvCxnSpPr>
        <p:spPr>
          <a:xfrm rot="5400000" flipH="1" flipV="1">
            <a:off x="2023730" y="3788906"/>
            <a:ext cx="1824946" cy="553559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E1B17456-27A8-4328-A337-CAB94ACE5483}"/>
              </a:ext>
            </a:extLst>
          </p:cNvPr>
          <p:cNvSpPr/>
          <p:nvPr/>
        </p:nvSpPr>
        <p:spPr>
          <a:xfrm>
            <a:off x="3212983" y="2877424"/>
            <a:ext cx="587230" cy="5515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07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E05CA4D-7F4E-418C-AE14-92D503BBC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63" y="2258563"/>
            <a:ext cx="2829320" cy="48584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EC39C-6C13-449F-A852-D5B31B99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130" y="155604"/>
            <a:ext cx="7173085" cy="1364701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/>
              <a:t>Техническая подготовка экзаменов</a:t>
            </a:r>
            <a:br>
              <a:rPr lang="ru-RU" sz="4000" dirty="0"/>
            </a:br>
            <a:r>
              <a:rPr lang="ru-RU" sz="3100" dirty="0"/>
              <a:t>Этап №7. Завершить техническую подготовку</a:t>
            </a:r>
            <a:br>
              <a:rPr lang="ru-RU" sz="3100" dirty="0"/>
            </a:br>
            <a:endParaRPr lang="ru-RU" sz="4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5ACB40-4708-4206-BFF7-982CCA43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15</a:t>
            </a:fld>
            <a:endParaRPr lang="ru-RU"/>
          </a:p>
        </p:txBody>
      </p:sp>
      <p:sp>
        <p:nvSpPr>
          <p:cNvPr id="19" name="Облако 18">
            <a:extLst>
              <a:ext uri="{FF2B5EF4-FFF2-40B4-BE49-F238E27FC236}">
                <a16:creationId xmlns:a16="http://schemas.microsoft.com/office/drawing/2014/main" id="{13A8EF88-8BB9-4BC4-8217-84D62EA34B0B}"/>
              </a:ext>
            </a:extLst>
          </p:cNvPr>
          <p:cNvSpPr/>
          <p:nvPr/>
        </p:nvSpPr>
        <p:spPr>
          <a:xfrm>
            <a:off x="372975" y="550212"/>
            <a:ext cx="3756643" cy="122546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Для завершения технической подготовки нажмите соответствующую кнопку</a:t>
            </a:r>
          </a:p>
        </p:txBody>
      </p:sp>
      <p:sp>
        <p:nvSpPr>
          <p:cNvPr id="16" name="Облако 15">
            <a:extLst>
              <a:ext uri="{FF2B5EF4-FFF2-40B4-BE49-F238E27FC236}">
                <a16:creationId xmlns:a16="http://schemas.microsoft.com/office/drawing/2014/main" id="{09717FA2-9153-4471-8DF5-83B6E2C5296C}"/>
              </a:ext>
            </a:extLst>
          </p:cNvPr>
          <p:cNvSpPr/>
          <p:nvPr/>
        </p:nvSpPr>
        <p:spPr>
          <a:xfrm>
            <a:off x="1017048" y="3429000"/>
            <a:ext cx="4143935" cy="122546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Корректность выполнения Этапа №7 будет сопровождаться </a:t>
            </a:r>
            <a:r>
              <a:rPr lang="ru-RU" sz="1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появлением галочки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после порядкового номера этапа</a:t>
            </a:r>
          </a:p>
        </p:txBody>
      </p:sp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996A49D4-B5F0-46C1-BAB2-1EA0471620B7}"/>
              </a:ext>
            </a:extLst>
          </p:cNvPr>
          <p:cNvCxnSpPr>
            <a:cxnSpLocks/>
            <a:stCxn id="19" idx="1"/>
            <a:endCxn id="15" idx="0"/>
          </p:cNvCxnSpPr>
          <p:nvPr/>
        </p:nvCxnSpPr>
        <p:spPr>
          <a:xfrm rot="16200000" flipH="1">
            <a:off x="2756715" y="1268955"/>
            <a:ext cx="484190" cy="1495026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лако 19">
            <a:extLst>
              <a:ext uri="{FF2B5EF4-FFF2-40B4-BE49-F238E27FC236}">
                <a16:creationId xmlns:a16="http://schemas.microsoft.com/office/drawing/2014/main" id="{83D7BAF4-DCBE-4AF2-8145-77458AE77784}"/>
              </a:ext>
            </a:extLst>
          </p:cNvPr>
          <p:cNvSpPr/>
          <p:nvPr/>
        </p:nvSpPr>
        <p:spPr>
          <a:xfrm>
            <a:off x="8095068" y="1404032"/>
            <a:ext cx="3530537" cy="122546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Появится информационное сообщение «Техническая </a:t>
            </a: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подготовка успешно пройдена», в котором нажмите на «ОК» </a:t>
            </a:r>
          </a:p>
        </p:txBody>
      </p:sp>
      <p:cxnSp>
        <p:nvCxnSpPr>
          <p:cNvPr id="21" name="Соединитель: изогнутый 20">
            <a:extLst>
              <a:ext uri="{FF2B5EF4-FFF2-40B4-BE49-F238E27FC236}">
                <a16:creationId xmlns:a16="http://schemas.microsoft.com/office/drawing/2014/main" id="{6BF369AA-EB04-4DB1-965B-BA4FF4F576A4}"/>
              </a:ext>
            </a:extLst>
          </p:cNvPr>
          <p:cNvCxnSpPr>
            <a:cxnSpLocks/>
            <a:stCxn id="20" idx="1"/>
            <a:endCxn id="29" idx="3"/>
          </p:cNvCxnSpPr>
          <p:nvPr/>
        </p:nvCxnSpPr>
        <p:spPr>
          <a:xfrm rot="5400000">
            <a:off x="8605585" y="1951433"/>
            <a:ext cx="577993" cy="1931513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: изогнутый 23">
            <a:extLst>
              <a:ext uri="{FF2B5EF4-FFF2-40B4-BE49-F238E27FC236}">
                <a16:creationId xmlns:a16="http://schemas.microsoft.com/office/drawing/2014/main" id="{51DBADD8-1DF2-4E38-ABB9-DA72A5BBCE0E}"/>
              </a:ext>
            </a:extLst>
          </p:cNvPr>
          <p:cNvCxnSpPr>
            <a:cxnSpLocks/>
            <a:stCxn id="16" idx="3"/>
            <a:endCxn id="25" idx="2"/>
          </p:cNvCxnSpPr>
          <p:nvPr/>
        </p:nvCxnSpPr>
        <p:spPr>
          <a:xfrm rot="16200000" flipV="1">
            <a:off x="2114402" y="2524453"/>
            <a:ext cx="1035530" cy="913698"/>
          </a:xfrm>
          <a:prstGeom prst="curvedConnector4">
            <a:avLst>
              <a:gd name="adj1" fmla="val 33301"/>
              <a:gd name="adj2" fmla="val 120493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E1B17456-27A8-4328-A337-CAB94ACE5483}"/>
              </a:ext>
            </a:extLst>
          </p:cNvPr>
          <p:cNvSpPr/>
          <p:nvPr/>
        </p:nvSpPr>
        <p:spPr>
          <a:xfrm>
            <a:off x="2175318" y="2187749"/>
            <a:ext cx="587230" cy="5515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C1A2262-5ECF-483D-830E-3B4D1F7BA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97" y="2629498"/>
            <a:ext cx="2511627" cy="1153375"/>
          </a:xfrm>
          <a:prstGeom prst="rect">
            <a:avLst/>
          </a:prstGeom>
        </p:spPr>
      </p:pic>
      <p:sp>
        <p:nvSpPr>
          <p:cNvPr id="36" name="Облако 35">
            <a:extLst>
              <a:ext uri="{FF2B5EF4-FFF2-40B4-BE49-F238E27FC236}">
                <a16:creationId xmlns:a16="http://schemas.microsoft.com/office/drawing/2014/main" id="{98859B45-B800-4CD4-9962-B9DC108569D8}"/>
              </a:ext>
            </a:extLst>
          </p:cNvPr>
          <p:cNvSpPr/>
          <p:nvPr/>
        </p:nvSpPr>
        <p:spPr>
          <a:xfrm>
            <a:off x="690580" y="5082323"/>
            <a:ext cx="4143935" cy="122546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В списке экзаменов в колонке «Техническая подготовка» появится дата и время </a:t>
            </a: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прохождения технической подготовки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9192FD0-ED57-4CB5-9285-7A435A550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47" y="4748337"/>
            <a:ext cx="6857249" cy="749248"/>
          </a:xfrm>
          <a:prstGeom prst="rect">
            <a:avLst/>
          </a:prstGeom>
        </p:spPr>
      </p:pic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6A53B70-1946-4BDB-9FB0-5012CFEE13DF}"/>
              </a:ext>
            </a:extLst>
          </p:cNvPr>
          <p:cNvSpPr/>
          <p:nvPr/>
        </p:nvSpPr>
        <p:spPr>
          <a:xfrm>
            <a:off x="8917496" y="4896541"/>
            <a:ext cx="3007799" cy="7492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Соединитель: изогнутый 40">
            <a:extLst>
              <a:ext uri="{FF2B5EF4-FFF2-40B4-BE49-F238E27FC236}">
                <a16:creationId xmlns:a16="http://schemas.microsoft.com/office/drawing/2014/main" id="{8523AD02-6AE7-4D64-9EC8-D486A982B201}"/>
              </a:ext>
            </a:extLst>
          </p:cNvPr>
          <p:cNvCxnSpPr>
            <a:stCxn id="36" idx="0"/>
            <a:endCxn id="39" idx="2"/>
          </p:cNvCxnSpPr>
          <p:nvPr/>
        </p:nvCxnSpPr>
        <p:spPr>
          <a:xfrm flipV="1">
            <a:off x="4831062" y="5645790"/>
            <a:ext cx="5590334" cy="49266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080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EC39C-6C13-449F-A852-D5B31B99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04" y="155604"/>
            <a:ext cx="10866811" cy="1364701"/>
          </a:xfrm>
        </p:spPr>
        <p:txBody>
          <a:bodyPr>
            <a:normAutofit/>
          </a:bodyPr>
          <a:lstStyle/>
          <a:p>
            <a:pPr algn="r"/>
            <a:r>
              <a:rPr lang="ru-RU" sz="4000" dirty="0"/>
              <a:t>Техническая подготовка экзаменов</a:t>
            </a:r>
            <a:br>
              <a:rPr lang="ru-RU" sz="4000" dirty="0"/>
            </a:br>
            <a:r>
              <a:rPr lang="ru-RU" sz="3100" dirty="0"/>
              <a:t>Удаление экзаменов</a:t>
            </a:r>
            <a:endParaRPr lang="ru-RU" sz="4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5ACB40-4708-4206-BFF7-982CCA43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16</a:t>
            </a:fld>
            <a:endParaRPr lang="ru-RU"/>
          </a:p>
        </p:txBody>
      </p:sp>
      <p:sp>
        <p:nvSpPr>
          <p:cNvPr id="19" name="Облако 18">
            <a:extLst>
              <a:ext uri="{FF2B5EF4-FFF2-40B4-BE49-F238E27FC236}">
                <a16:creationId xmlns:a16="http://schemas.microsoft.com/office/drawing/2014/main" id="{13A8EF88-8BB9-4BC4-8217-84D62EA34B0B}"/>
              </a:ext>
            </a:extLst>
          </p:cNvPr>
          <p:cNvSpPr/>
          <p:nvPr/>
        </p:nvSpPr>
        <p:spPr>
          <a:xfrm>
            <a:off x="105526" y="907116"/>
            <a:ext cx="5196316" cy="311179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удаления экзамена из программы «Автономная станция прослушивания» перейдите на вкладку «Удаление экзаменов» и последовательно выполните два шага, указанные в правой части экрана: </a:t>
            </a:r>
          </a:p>
          <a:p>
            <a:pPr marL="228600" indent="-228600" algn="ctr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Этап №1. Отметить экзамен в списке экзаменов в левом окне. При выборе экзамена в информационном окне появится информация об экзамене (тип тест., субъект РФ, код МСУ, код ППЭ, предмет, дата)</a:t>
            </a:r>
          </a:p>
          <a:p>
            <a:pPr marL="228600" indent="-228600" algn="ctr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Этап №2. Удалить отмеченный экзамен.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596C8C-DF8F-43BD-81E5-58B9CDAE0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57" y="2387145"/>
            <a:ext cx="7075479" cy="3770826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CA96F3DA-C049-4E3C-9B3A-0D9BA84C0124}"/>
              </a:ext>
            </a:extLst>
          </p:cNvPr>
          <p:cNvSpPr/>
          <p:nvPr/>
        </p:nvSpPr>
        <p:spPr>
          <a:xfrm>
            <a:off x="6367244" y="2508308"/>
            <a:ext cx="880844" cy="3942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26C8D38-F791-4E71-AB6C-89721358AE41}"/>
              </a:ext>
            </a:extLst>
          </p:cNvPr>
          <p:cNvSpPr/>
          <p:nvPr/>
        </p:nvSpPr>
        <p:spPr>
          <a:xfrm>
            <a:off x="8925886" y="2508308"/>
            <a:ext cx="2919369" cy="213919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64E9D615-4C6D-4949-BC09-EE54EF3DC100}"/>
              </a:ext>
            </a:extLst>
          </p:cNvPr>
          <p:cNvCxnSpPr>
            <a:endCxn id="7" idx="0"/>
          </p:cNvCxnSpPr>
          <p:nvPr/>
        </p:nvCxnSpPr>
        <p:spPr>
          <a:xfrm>
            <a:off x="5125673" y="2004969"/>
            <a:ext cx="1681993" cy="503339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: изогнутый 11">
            <a:extLst>
              <a:ext uri="{FF2B5EF4-FFF2-40B4-BE49-F238E27FC236}">
                <a16:creationId xmlns:a16="http://schemas.microsoft.com/office/drawing/2014/main" id="{AEC591D5-8F76-4EAC-9AD1-1A1C09B2EE94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5125673" y="2004969"/>
            <a:ext cx="5259898" cy="503339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A85D82-FB81-4C8A-A7A4-ECD0F6354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25" y="4480528"/>
            <a:ext cx="2840136" cy="104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62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Облако 67">
            <a:extLst>
              <a:ext uri="{FF2B5EF4-FFF2-40B4-BE49-F238E27FC236}">
                <a16:creationId xmlns:a16="http://schemas.microsoft.com/office/drawing/2014/main" id="{2A32E437-87F4-401C-B8AD-0B9E22ECC041}"/>
              </a:ext>
            </a:extLst>
          </p:cNvPr>
          <p:cNvSpPr/>
          <p:nvPr/>
        </p:nvSpPr>
        <p:spPr>
          <a:xfrm>
            <a:off x="41119" y="3355486"/>
            <a:ext cx="5057600" cy="348143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Элементы окна прослушивания: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Блок информация о типе тестирования, месте проведения, экзамене и хранилище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Поиск участников экзамена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Выбранный участник в списке;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Список участников;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Обновление информации об участниках из хранилища;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ФИО участника выбранной аудиозаписи;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Элементы управления для воспроизведения аудиозаписи;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Статус проверки; </a:t>
            </a:r>
          </a:p>
          <a:p>
            <a:pPr marL="228600" indent="-228600">
              <a:buAutoNum type="arabicPeriod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Выход их режима прослушивания..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0276DDF-8123-4025-8130-F49619ED8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58" y="1775523"/>
            <a:ext cx="6776913" cy="361170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EC39C-6C13-449F-A852-D5B31B99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82" y="148710"/>
            <a:ext cx="11650683" cy="721071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/>
              <a:t>Прослушивание аудиофайлов</a:t>
            </a:r>
            <a:br>
              <a:rPr lang="ru-RU" sz="4000" dirty="0"/>
            </a:br>
            <a:r>
              <a:rPr lang="ru-RU" sz="1800" u="sng" dirty="0">
                <a:solidFill>
                  <a:srgbClr val="FF0000"/>
                </a:solidFill>
              </a:rPr>
              <a:t>Внимание</a:t>
            </a:r>
            <a:r>
              <a:rPr lang="ru-RU" sz="1800" dirty="0"/>
              <a:t>: чтобы приступить к прослушиванию аудиофайлов участников экзамена необходимо пройти последовательно два этапа: 1. Создание экзамена 2. Техническая подготовка экзамена. </a:t>
            </a:r>
            <a:endParaRPr lang="ru-RU" sz="4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5ACB40-4708-4206-BFF7-982CCA43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17</a:t>
            </a:fld>
            <a:endParaRPr lang="ru-RU"/>
          </a:p>
        </p:txBody>
      </p:sp>
      <p:sp>
        <p:nvSpPr>
          <p:cNvPr id="11" name="Облако 10">
            <a:extLst>
              <a:ext uri="{FF2B5EF4-FFF2-40B4-BE49-F238E27FC236}">
                <a16:creationId xmlns:a16="http://schemas.microsoft.com/office/drawing/2014/main" id="{B8B6E112-8683-418A-907C-006F6A9CA6F4}"/>
              </a:ext>
            </a:extLst>
          </p:cNvPr>
          <p:cNvSpPr/>
          <p:nvPr/>
        </p:nvSpPr>
        <p:spPr>
          <a:xfrm>
            <a:off x="294114" y="870506"/>
            <a:ext cx="2660468" cy="91679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Из основного меню, нажать на кнопку «Начать прослушивание»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1561FD-2BD7-453B-A7F0-86F9F933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202" y="1109303"/>
            <a:ext cx="1753938" cy="436967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E65BFF0-C223-437E-B7A5-2BE909F42386}"/>
              </a:ext>
            </a:extLst>
          </p:cNvPr>
          <p:cNvCxnSpPr>
            <a:cxnSpLocks/>
            <a:stCxn id="11" idx="0"/>
            <a:endCxn id="3" idx="1"/>
          </p:cNvCxnSpPr>
          <p:nvPr/>
        </p:nvCxnSpPr>
        <p:spPr>
          <a:xfrm flipV="1">
            <a:off x="2952365" y="1327787"/>
            <a:ext cx="271837" cy="11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F0ADF5B-5C9A-42E3-97DA-0ECB74CE1116}"/>
              </a:ext>
            </a:extLst>
          </p:cNvPr>
          <p:cNvSpPr/>
          <p:nvPr/>
        </p:nvSpPr>
        <p:spPr>
          <a:xfrm>
            <a:off x="4144924" y="1802910"/>
            <a:ext cx="4320343" cy="58722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9E3905-E034-4A2E-8D7E-CBFEA578492E}"/>
              </a:ext>
            </a:extLst>
          </p:cNvPr>
          <p:cNvSpPr/>
          <p:nvPr/>
        </p:nvSpPr>
        <p:spPr>
          <a:xfrm>
            <a:off x="4266858" y="2732814"/>
            <a:ext cx="4641213" cy="22892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0BCFBF9-1CD2-43EB-9CE9-C16E05E2ECD8}"/>
              </a:ext>
            </a:extLst>
          </p:cNvPr>
          <p:cNvSpPr/>
          <p:nvPr/>
        </p:nvSpPr>
        <p:spPr>
          <a:xfrm>
            <a:off x="3985535" y="2388865"/>
            <a:ext cx="2917568" cy="343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44C3C213-3B27-41DF-A47A-484AC301E64F}"/>
              </a:ext>
            </a:extLst>
          </p:cNvPr>
          <p:cNvSpPr/>
          <p:nvPr/>
        </p:nvSpPr>
        <p:spPr>
          <a:xfrm>
            <a:off x="7087660" y="2390139"/>
            <a:ext cx="1241571" cy="3426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CF3AFE5-5841-49C1-9E6A-B12A73D7FCE9}"/>
              </a:ext>
            </a:extLst>
          </p:cNvPr>
          <p:cNvSpPr/>
          <p:nvPr/>
        </p:nvSpPr>
        <p:spPr>
          <a:xfrm>
            <a:off x="8993774" y="2893356"/>
            <a:ext cx="2171931" cy="67741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9D1BF4A-0B59-4C43-B2E4-903169D404A6}"/>
              </a:ext>
            </a:extLst>
          </p:cNvPr>
          <p:cNvSpPr/>
          <p:nvPr/>
        </p:nvSpPr>
        <p:spPr>
          <a:xfrm>
            <a:off x="8993774" y="3872771"/>
            <a:ext cx="2041852" cy="5704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C875E4C-8930-4D37-B4BB-021151A84FFD}"/>
              </a:ext>
            </a:extLst>
          </p:cNvPr>
          <p:cNvSpPr/>
          <p:nvPr/>
        </p:nvSpPr>
        <p:spPr>
          <a:xfrm>
            <a:off x="9889583" y="4954950"/>
            <a:ext cx="1154188" cy="4322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1B6C144-78A4-4DED-86DC-CB3BC8E26F29}"/>
              </a:ext>
            </a:extLst>
          </p:cNvPr>
          <p:cNvSpPr/>
          <p:nvPr/>
        </p:nvSpPr>
        <p:spPr>
          <a:xfrm>
            <a:off x="3203835" y="1829338"/>
            <a:ext cx="327170" cy="2966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4F45A13B-AF32-457E-AA37-4D55B8F03EB2}"/>
              </a:ext>
            </a:extLst>
          </p:cNvPr>
          <p:cNvSpPr/>
          <p:nvPr/>
        </p:nvSpPr>
        <p:spPr>
          <a:xfrm>
            <a:off x="2875911" y="2412511"/>
            <a:ext cx="327170" cy="2966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4FFF166B-AB10-4989-96CA-3C854B550F6D}"/>
              </a:ext>
            </a:extLst>
          </p:cNvPr>
          <p:cNvSpPr/>
          <p:nvPr/>
        </p:nvSpPr>
        <p:spPr>
          <a:xfrm>
            <a:off x="3600019" y="2927160"/>
            <a:ext cx="327170" cy="2966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BB6BCAB-6610-4969-9FCD-C4C2831A3E14}"/>
              </a:ext>
            </a:extLst>
          </p:cNvPr>
          <p:cNvSpPr/>
          <p:nvPr/>
        </p:nvSpPr>
        <p:spPr>
          <a:xfrm>
            <a:off x="2569919" y="3075489"/>
            <a:ext cx="327170" cy="2966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B6C157D-B78C-489B-B96C-3EF10E7067D2}"/>
              </a:ext>
            </a:extLst>
          </p:cNvPr>
          <p:cNvSpPr/>
          <p:nvPr/>
        </p:nvSpPr>
        <p:spPr>
          <a:xfrm>
            <a:off x="9236354" y="1967058"/>
            <a:ext cx="327170" cy="2966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E4AD337-DE9E-45D6-82B9-1C77C376D860}"/>
              </a:ext>
            </a:extLst>
          </p:cNvPr>
          <p:cNvSpPr/>
          <p:nvPr/>
        </p:nvSpPr>
        <p:spPr>
          <a:xfrm>
            <a:off x="11651273" y="2092207"/>
            <a:ext cx="327170" cy="2966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81673A8C-1BB4-43FF-9F92-A6EDD0676D84}"/>
              </a:ext>
            </a:extLst>
          </p:cNvPr>
          <p:cNvSpPr/>
          <p:nvPr/>
        </p:nvSpPr>
        <p:spPr>
          <a:xfrm>
            <a:off x="11680895" y="2852151"/>
            <a:ext cx="327170" cy="2966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4FB5972-68CA-47F6-92D4-CBFCD64D47F1}"/>
              </a:ext>
            </a:extLst>
          </p:cNvPr>
          <p:cNvSpPr/>
          <p:nvPr/>
        </p:nvSpPr>
        <p:spPr>
          <a:xfrm>
            <a:off x="11680895" y="3906442"/>
            <a:ext cx="327170" cy="2966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1E1C39C5-154D-4974-99B7-CCF20D4E5B62}"/>
              </a:ext>
            </a:extLst>
          </p:cNvPr>
          <p:cNvSpPr/>
          <p:nvPr/>
        </p:nvSpPr>
        <p:spPr>
          <a:xfrm>
            <a:off x="11759555" y="4877480"/>
            <a:ext cx="327170" cy="2966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9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E9B9EB19-95E3-4C21-9CDE-0B5FF8D8E062}"/>
              </a:ext>
            </a:extLst>
          </p:cNvPr>
          <p:cNvCxnSpPr>
            <a:stCxn id="29" idx="6"/>
            <a:endCxn id="20" idx="1"/>
          </p:cNvCxnSpPr>
          <p:nvPr/>
        </p:nvCxnSpPr>
        <p:spPr>
          <a:xfrm>
            <a:off x="3531005" y="1977667"/>
            <a:ext cx="613919" cy="1188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BFA2A198-B823-4753-A207-3722AD48671C}"/>
              </a:ext>
            </a:extLst>
          </p:cNvPr>
          <p:cNvCxnSpPr>
            <a:cxnSpLocks/>
            <a:stCxn id="30" idx="6"/>
            <a:endCxn id="22" idx="2"/>
          </p:cNvCxnSpPr>
          <p:nvPr/>
        </p:nvCxnSpPr>
        <p:spPr>
          <a:xfrm>
            <a:off x="3203081" y="2560840"/>
            <a:ext cx="78245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4A23B5E0-64F2-478D-B3AB-443B0D9A940A}"/>
              </a:ext>
            </a:extLst>
          </p:cNvPr>
          <p:cNvCxnSpPr>
            <a:stCxn id="31" idx="6"/>
          </p:cNvCxnSpPr>
          <p:nvPr/>
        </p:nvCxnSpPr>
        <p:spPr>
          <a:xfrm flipV="1">
            <a:off x="3927189" y="2919257"/>
            <a:ext cx="503226" cy="1562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98D47BB7-43F2-4220-8494-F3161F1F5CB9}"/>
              </a:ext>
            </a:extLst>
          </p:cNvPr>
          <p:cNvCxnSpPr>
            <a:cxnSpLocks/>
            <a:stCxn id="32" idx="6"/>
            <a:endCxn id="24" idx="1"/>
          </p:cNvCxnSpPr>
          <p:nvPr/>
        </p:nvCxnSpPr>
        <p:spPr>
          <a:xfrm>
            <a:off x="2897089" y="3223818"/>
            <a:ext cx="1369769" cy="3575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5C5A1248-51E0-40CE-A12A-DCA6FCC7E2A2}"/>
              </a:ext>
            </a:extLst>
          </p:cNvPr>
          <p:cNvCxnSpPr>
            <a:stCxn id="33" idx="2"/>
            <a:endCxn id="25" idx="6"/>
          </p:cNvCxnSpPr>
          <p:nvPr/>
        </p:nvCxnSpPr>
        <p:spPr>
          <a:xfrm flipH="1">
            <a:off x="8329231" y="2115387"/>
            <a:ext cx="907123" cy="4460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B46D3CE4-6FFA-43E3-9E78-EA226E1ACACB}"/>
              </a:ext>
            </a:extLst>
          </p:cNvPr>
          <p:cNvCxnSpPr>
            <a:cxnSpLocks/>
            <a:stCxn id="35" idx="2"/>
            <a:endCxn id="26" idx="3"/>
          </p:cNvCxnSpPr>
          <p:nvPr/>
        </p:nvCxnSpPr>
        <p:spPr>
          <a:xfrm flipH="1">
            <a:off x="11165705" y="3000480"/>
            <a:ext cx="515190" cy="2315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ECD4AE97-EB9D-43E2-A44C-287CEF275742}"/>
              </a:ext>
            </a:extLst>
          </p:cNvPr>
          <p:cNvCxnSpPr>
            <a:stCxn id="34" idx="2"/>
          </p:cNvCxnSpPr>
          <p:nvPr/>
        </p:nvCxnSpPr>
        <p:spPr>
          <a:xfrm flipH="1">
            <a:off x="10466677" y="2240536"/>
            <a:ext cx="1184596" cy="4922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7E4B62AE-AD26-482A-B43E-3E9831D22512}"/>
              </a:ext>
            </a:extLst>
          </p:cNvPr>
          <p:cNvCxnSpPr>
            <a:cxnSpLocks/>
            <a:stCxn id="36" idx="2"/>
            <a:endCxn id="27" idx="3"/>
          </p:cNvCxnSpPr>
          <p:nvPr/>
        </p:nvCxnSpPr>
        <p:spPr>
          <a:xfrm flipH="1">
            <a:off x="11035626" y="4054771"/>
            <a:ext cx="645269" cy="1032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8D89003E-A3CA-4868-9253-F34F778F372D}"/>
              </a:ext>
            </a:extLst>
          </p:cNvPr>
          <p:cNvCxnSpPr>
            <a:cxnSpLocks/>
            <a:stCxn id="37" idx="2"/>
            <a:endCxn id="28" idx="6"/>
          </p:cNvCxnSpPr>
          <p:nvPr/>
        </p:nvCxnSpPr>
        <p:spPr>
          <a:xfrm flipH="1">
            <a:off x="11043771" y="5025809"/>
            <a:ext cx="715784" cy="1452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614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87BCCBD-A21E-49D6-BCFA-D8B181AC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17" y="0"/>
            <a:ext cx="11650683" cy="1017360"/>
          </a:xfrm>
        </p:spPr>
        <p:txBody>
          <a:bodyPr>
            <a:normAutofit/>
          </a:bodyPr>
          <a:lstStyle/>
          <a:p>
            <a:pPr algn="r"/>
            <a:r>
              <a:rPr lang="ru-RU" sz="4000" dirty="0"/>
              <a:t>Прослушивание аудиофайлов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00CF4D-F3F0-45FE-821C-64A943DEF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91" y="1630093"/>
            <a:ext cx="7138834" cy="3804591"/>
          </a:xfrm>
          <a:prstGeom prst="rect">
            <a:avLst/>
          </a:prstGeom>
        </p:spPr>
      </p:pic>
      <p:sp>
        <p:nvSpPr>
          <p:cNvPr id="10" name="Облако 9">
            <a:extLst>
              <a:ext uri="{FF2B5EF4-FFF2-40B4-BE49-F238E27FC236}">
                <a16:creationId xmlns:a16="http://schemas.microsoft.com/office/drawing/2014/main" id="{8C610AC2-68A3-42F4-B9E4-8AB99895AF02}"/>
              </a:ext>
            </a:extLst>
          </p:cNvPr>
          <p:cNvSpPr/>
          <p:nvPr/>
        </p:nvSpPr>
        <p:spPr>
          <a:xfrm>
            <a:off x="8300572" y="1017360"/>
            <a:ext cx="3756643" cy="122546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Нужно прослушать аудиофайлы всех участников экзамена</a:t>
            </a:r>
          </a:p>
        </p:txBody>
      </p:sp>
      <p:cxnSp>
        <p:nvCxnSpPr>
          <p:cNvPr id="14" name="Соединитель: изогнутый 13">
            <a:extLst>
              <a:ext uri="{FF2B5EF4-FFF2-40B4-BE49-F238E27FC236}">
                <a16:creationId xmlns:a16="http://schemas.microsoft.com/office/drawing/2014/main" id="{7C48A7EC-9850-44C6-84D1-1FEC7CE827F4}"/>
              </a:ext>
            </a:extLst>
          </p:cNvPr>
          <p:cNvCxnSpPr>
            <a:stCxn id="10" idx="1"/>
            <a:endCxn id="12" idx="6"/>
          </p:cNvCxnSpPr>
          <p:nvPr/>
        </p:nvCxnSpPr>
        <p:spPr>
          <a:xfrm rot="5400000">
            <a:off x="9284773" y="2226584"/>
            <a:ext cx="879184" cy="909059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BA97C6-E046-4A09-AE01-81B6140F8A63}"/>
              </a:ext>
            </a:extLst>
          </p:cNvPr>
          <p:cNvSpPr/>
          <p:nvPr/>
        </p:nvSpPr>
        <p:spPr>
          <a:xfrm>
            <a:off x="7264866" y="3850547"/>
            <a:ext cx="1535185" cy="60400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561B64B-0FCB-4297-BA34-BAE133972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691" y="2586389"/>
            <a:ext cx="4945674" cy="2723842"/>
          </a:xfrm>
          <a:prstGeom prst="rect">
            <a:avLst/>
          </a:prstGeom>
        </p:spPr>
      </p:pic>
      <p:sp>
        <p:nvSpPr>
          <p:cNvPr id="20" name="Облако 19">
            <a:extLst>
              <a:ext uri="{FF2B5EF4-FFF2-40B4-BE49-F238E27FC236}">
                <a16:creationId xmlns:a16="http://schemas.microsoft.com/office/drawing/2014/main" id="{D335CD09-ABAD-45DF-AAF2-E96EC0A4D606}"/>
              </a:ext>
            </a:extLst>
          </p:cNvPr>
          <p:cNvSpPr/>
          <p:nvPr/>
        </p:nvSpPr>
        <p:spPr>
          <a:xfrm>
            <a:off x="153375" y="3185410"/>
            <a:ext cx="3756643" cy="163654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Внимание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при отсутствии файла аудиозаписи в хранилище строка списка меняет цвет на </a:t>
            </a: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розовый. Нужно добавить в папку аудиозапись участника и «обновить участников из хранилища»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AA554AD-DA6D-465C-8348-8C02D47CDC9D}"/>
              </a:ext>
            </a:extLst>
          </p:cNvPr>
          <p:cNvSpPr/>
          <p:nvPr/>
        </p:nvSpPr>
        <p:spPr>
          <a:xfrm>
            <a:off x="7164198" y="2751589"/>
            <a:ext cx="2105637" cy="7382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Соединитель: изогнутый 22">
            <a:extLst>
              <a:ext uri="{FF2B5EF4-FFF2-40B4-BE49-F238E27FC236}">
                <a16:creationId xmlns:a16="http://schemas.microsoft.com/office/drawing/2014/main" id="{EE0575A8-A5ED-4FF3-9077-AD742532FCC4}"/>
              </a:ext>
            </a:extLst>
          </p:cNvPr>
          <p:cNvCxnSpPr>
            <a:cxnSpLocks/>
            <a:stCxn id="20" idx="3"/>
          </p:cNvCxnSpPr>
          <p:nvPr/>
        </p:nvCxnSpPr>
        <p:spPr>
          <a:xfrm rot="5400000" flipH="1" flipV="1">
            <a:off x="1989530" y="2852482"/>
            <a:ext cx="468666" cy="384333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лако 14">
            <a:extLst>
              <a:ext uri="{FF2B5EF4-FFF2-40B4-BE49-F238E27FC236}">
                <a16:creationId xmlns:a16="http://schemas.microsoft.com/office/drawing/2014/main" id="{458DAC46-4F9F-411E-8AFD-508DB5476839}"/>
              </a:ext>
            </a:extLst>
          </p:cNvPr>
          <p:cNvSpPr/>
          <p:nvPr/>
        </p:nvSpPr>
        <p:spPr>
          <a:xfrm>
            <a:off x="3407555" y="5010744"/>
            <a:ext cx="3756643" cy="122546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прослушивании всех участников в «статус проверки» кол-во прослушанных аудиофайлов должно ровняться кол-ву участников</a:t>
            </a:r>
          </a:p>
        </p:txBody>
      </p:sp>
      <p:cxnSp>
        <p:nvCxnSpPr>
          <p:cNvPr id="30" name="Соединитель: изогнутый 29">
            <a:extLst>
              <a:ext uri="{FF2B5EF4-FFF2-40B4-BE49-F238E27FC236}">
                <a16:creationId xmlns:a16="http://schemas.microsoft.com/office/drawing/2014/main" id="{E55EB844-4193-4110-8F8F-F388A7D81E71}"/>
              </a:ext>
            </a:extLst>
          </p:cNvPr>
          <p:cNvCxnSpPr>
            <a:stCxn id="15" idx="0"/>
            <a:endCxn id="16" idx="2"/>
          </p:cNvCxnSpPr>
          <p:nvPr/>
        </p:nvCxnSpPr>
        <p:spPr>
          <a:xfrm flipV="1">
            <a:off x="7161067" y="4454554"/>
            <a:ext cx="871392" cy="1168923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59DE6CF4-EC19-4583-949B-3622D4F2A013}"/>
              </a:ext>
            </a:extLst>
          </p:cNvPr>
          <p:cNvSpPr/>
          <p:nvPr/>
        </p:nvSpPr>
        <p:spPr>
          <a:xfrm>
            <a:off x="5268286" y="2241521"/>
            <a:ext cx="1374859" cy="4177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Соединитель: изогнутый 33">
            <a:extLst>
              <a:ext uri="{FF2B5EF4-FFF2-40B4-BE49-F238E27FC236}">
                <a16:creationId xmlns:a16="http://schemas.microsoft.com/office/drawing/2014/main" id="{D3E7B1CD-608F-4793-AC16-0B9BF2D82911}"/>
              </a:ext>
            </a:extLst>
          </p:cNvPr>
          <p:cNvCxnSpPr>
            <a:stCxn id="20" idx="0"/>
            <a:endCxn id="32" idx="4"/>
          </p:cNvCxnSpPr>
          <p:nvPr/>
        </p:nvCxnSpPr>
        <p:spPr>
          <a:xfrm flipV="1">
            <a:off x="3906887" y="2659310"/>
            <a:ext cx="2048829" cy="1344371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id="{CCF5C930-D3F9-462A-9596-37D5F5476EFA}"/>
              </a:ext>
            </a:extLst>
          </p:cNvPr>
          <p:cNvSpPr/>
          <p:nvPr/>
        </p:nvSpPr>
        <p:spPr>
          <a:xfrm>
            <a:off x="8165126" y="4907560"/>
            <a:ext cx="1453501" cy="5271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лако 35">
            <a:extLst>
              <a:ext uri="{FF2B5EF4-FFF2-40B4-BE49-F238E27FC236}">
                <a16:creationId xmlns:a16="http://schemas.microsoft.com/office/drawing/2014/main" id="{BC86694F-9629-4261-81F4-DA468A7108BF}"/>
              </a:ext>
            </a:extLst>
          </p:cNvPr>
          <p:cNvSpPr/>
          <p:nvPr/>
        </p:nvSpPr>
        <p:spPr>
          <a:xfrm>
            <a:off x="9262943" y="5458652"/>
            <a:ext cx="2660468" cy="91679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прослушивания всех участников, нажимаем кнопку</a:t>
            </a:r>
          </a:p>
        </p:txBody>
      </p:sp>
      <p:cxnSp>
        <p:nvCxnSpPr>
          <p:cNvPr id="38" name="Соединитель: изогнутый 37">
            <a:extLst>
              <a:ext uri="{FF2B5EF4-FFF2-40B4-BE49-F238E27FC236}">
                <a16:creationId xmlns:a16="http://schemas.microsoft.com/office/drawing/2014/main" id="{55D2AD6E-2A9D-4C95-BB46-1A222D735C70}"/>
              </a:ext>
            </a:extLst>
          </p:cNvPr>
          <p:cNvCxnSpPr>
            <a:stCxn id="36" idx="2"/>
            <a:endCxn id="35" idx="4"/>
          </p:cNvCxnSpPr>
          <p:nvPr/>
        </p:nvCxnSpPr>
        <p:spPr>
          <a:xfrm rot="10800000">
            <a:off x="8891877" y="5434685"/>
            <a:ext cx="379318" cy="482367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29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8F5CA87-638B-4953-BEF8-B4445226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654" y="4141148"/>
            <a:ext cx="3412402" cy="26627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2A8BB32-2261-49CA-92FD-2F2B89FE1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065" y="1196197"/>
            <a:ext cx="3544581" cy="27729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0257FC-EAC3-47A1-B07E-9E2BBB4EF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565" y="1199199"/>
            <a:ext cx="3544581" cy="27721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FCA760-C215-46E9-B3ED-2280660F1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18" y="1199199"/>
            <a:ext cx="3544581" cy="27693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59C91-621D-4BE6-9768-AE6506CCD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47" y="-14560"/>
            <a:ext cx="2558643" cy="1191671"/>
          </a:xfrm>
        </p:spPr>
        <p:txBody>
          <a:bodyPr>
            <a:normAutofit/>
          </a:bodyPr>
          <a:lstStyle/>
          <a:p>
            <a:r>
              <a:rPr lang="ru-RU" sz="4000" dirty="0"/>
              <a:t>Установка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A64A55-36DC-4F98-90FC-4AC9DBFD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2</a:t>
            </a:fld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10B6B370-17FA-4648-919E-07A16A2AAF98}"/>
              </a:ext>
            </a:extLst>
          </p:cNvPr>
          <p:cNvSpPr/>
          <p:nvPr/>
        </p:nvSpPr>
        <p:spPr>
          <a:xfrm>
            <a:off x="2842247" y="3158454"/>
            <a:ext cx="201336" cy="503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C36C988B-072B-45A2-B81B-ECC1EA6D9530}"/>
              </a:ext>
            </a:extLst>
          </p:cNvPr>
          <p:cNvSpPr/>
          <p:nvPr/>
        </p:nvSpPr>
        <p:spPr>
          <a:xfrm>
            <a:off x="10397792" y="3158453"/>
            <a:ext cx="201336" cy="503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66A7E9C7-F80D-4445-94A0-73A57E95125C}"/>
              </a:ext>
            </a:extLst>
          </p:cNvPr>
          <p:cNvSpPr/>
          <p:nvPr/>
        </p:nvSpPr>
        <p:spPr>
          <a:xfrm>
            <a:off x="6632451" y="5918376"/>
            <a:ext cx="201336" cy="503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>
            <a:extLst>
              <a:ext uri="{FF2B5EF4-FFF2-40B4-BE49-F238E27FC236}">
                <a16:creationId xmlns:a16="http://schemas.microsoft.com/office/drawing/2014/main" id="{F5409983-9CAE-4937-9ABA-24051FF48F4A}"/>
              </a:ext>
            </a:extLst>
          </p:cNvPr>
          <p:cNvSpPr/>
          <p:nvPr/>
        </p:nvSpPr>
        <p:spPr>
          <a:xfrm rot="637683">
            <a:off x="5640772" y="1213195"/>
            <a:ext cx="3055448" cy="95498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Выбрать расположение программы</a:t>
            </a: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330BDCB3-7883-40E4-9E2F-4CC10C46BEC3}"/>
              </a:ext>
            </a:extLst>
          </p:cNvPr>
          <p:cNvSpPr/>
          <p:nvPr/>
        </p:nvSpPr>
        <p:spPr>
          <a:xfrm>
            <a:off x="7076218" y="2359266"/>
            <a:ext cx="184558" cy="469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D774CAC9-95DB-475D-84FB-49E427C348E8}"/>
              </a:ext>
            </a:extLst>
          </p:cNvPr>
          <p:cNvSpPr/>
          <p:nvPr/>
        </p:nvSpPr>
        <p:spPr>
          <a:xfrm>
            <a:off x="6632451" y="3158453"/>
            <a:ext cx="201336" cy="503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1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09E0BA25-DA99-42AC-B14B-76A7BA3CF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34" y="995622"/>
            <a:ext cx="8278188" cy="38351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21C27-3606-43BB-8EFE-A60838DAD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976" y="0"/>
            <a:ext cx="4765646" cy="925081"/>
          </a:xfrm>
        </p:spPr>
        <p:txBody>
          <a:bodyPr>
            <a:normAutofit/>
          </a:bodyPr>
          <a:lstStyle/>
          <a:p>
            <a:r>
              <a:rPr lang="ru-RU" sz="4000" dirty="0"/>
              <a:t>Запуск программы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819D2A-B07D-4DE1-B047-0F7D8BF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3</a:t>
            </a:fld>
            <a:endParaRPr lang="ru-RU"/>
          </a:p>
        </p:txBody>
      </p:sp>
      <p:sp>
        <p:nvSpPr>
          <p:cNvPr id="14" name="Облако 13">
            <a:extLst>
              <a:ext uri="{FF2B5EF4-FFF2-40B4-BE49-F238E27FC236}">
                <a16:creationId xmlns:a16="http://schemas.microsoft.com/office/drawing/2014/main" id="{57EF5750-A6AC-4BB8-9E1F-57316E0F994A}"/>
              </a:ext>
            </a:extLst>
          </p:cNvPr>
          <p:cNvSpPr/>
          <p:nvPr/>
        </p:nvSpPr>
        <p:spPr>
          <a:xfrm>
            <a:off x="6879436" y="3771323"/>
            <a:ext cx="4615628" cy="276758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Элементы главного окна:</a:t>
            </a:r>
          </a:p>
          <a:p>
            <a:pPr marL="342900" indent="-342900" algn="ctr">
              <a:buAutoNum type="arabicPeriod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Название программы. </a:t>
            </a:r>
          </a:p>
          <a:p>
            <a:pPr marL="342900" indent="-342900" algn="ctr">
              <a:buAutoNum type="arabicPeriod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Главное меню. </a:t>
            </a:r>
          </a:p>
          <a:p>
            <a:pPr marL="342900" indent="-342900" algn="ctr">
              <a:buAutoNum type="arabicPeriod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Список экзаменов. </a:t>
            </a:r>
          </a:p>
          <a:p>
            <a:pPr marL="342900" indent="-342900" algn="ctr">
              <a:buAutoNum type="arabicPeriod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Строка состояния. </a:t>
            </a:r>
          </a:p>
          <a:p>
            <a:pPr marL="342900" indent="-342900" algn="ctr">
              <a:buAutoNum type="arabicPeriod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Переход к управлению экзаменами. </a:t>
            </a:r>
          </a:p>
          <a:p>
            <a:pPr marL="342900" indent="-342900" algn="ctr">
              <a:buAutoNum type="arabicPeriod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Переход к прослушиванию аудиозаписей участников.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398941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4F0732A-18F5-4322-83C5-6427D981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38" y="3279498"/>
            <a:ext cx="6326682" cy="344197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04974-4242-4561-B187-C8C0B8CE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0" y="-16778"/>
            <a:ext cx="5257800" cy="876956"/>
          </a:xfrm>
        </p:spPr>
        <p:txBody>
          <a:bodyPr>
            <a:normAutofit/>
          </a:bodyPr>
          <a:lstStyle/>
          <a:p>
            <a:r>
              <a:rPr lang="ru-RU" sz="4000" dirty="0"/>
              <a:t>Управление экзаменом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C779595-3616-4C8D-905C-F8502D3D9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40" y="1115114"/>
            <a:ext cx="1886213" cy="476316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EDCEC1-C273-46BB-89F9-230E83E57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4</a:t>
            </a:fld>
            <a:endParaRPr lang="ru-RU"/>
          </a:p>
        </p:txBody>
      </p:sp>
      <p:sp>
        <p:nvSpPr>
          <p:cNvPr id="5" name="Облако 4">
            <a:extLst>
              <a:ext uri="{FF2B5EF4-FFF2-40B4-BE49-F238E27FC236}">
                <a16:creationId xmlns:a16="http://schemas.microsoft.com/office/drawing/2014/main" id="{8AB68BCE-B140-4874-8652-BF1F323EBDDF}"/>
              </a:ext>
            </a:extLst>
          </p:cNvPr>
          <p:cNvSpPr/>
          <p:nvPr/>
        </p:nvSpPr>
        <p:spPr>
          <a:xfrm>
            <a:off x="288160" y="725434"/>
            <a:ext cx="4911974" cy="125567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Для управления экзаменами, загруженными в программу «Автономная станция прослушивания», нажмите кнопку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25E34AF-C6F1-4B66-B76E-FAC0977220AC}"/>
              </a:ext>
            </a:extLst>
          </p:cNvPr>
          <p:cNvCxnSpPr>
            <a:cxnSpLocks/>
            <a:stCxn id="5" idx="0"/>
            <a:endCxn id="7" idx="1"/>
          </p:cNvCxnSpPr>
          <p:nvPr/>
        </p:nvCxnSpPr>
        <p:spPr>
          <a:xfrm>
            <a:off x="5196041" y="1353272"/>
            <a:ext cx="236559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лако 10">
            <a:extLst>
              <a:ext uri="{FF2B5EF4-FFF2-40B4-BE49-F238E27FC236}">
                <a16:creationId xmlns:a16="http://schemas.microsoft.com/office/drawing/2014/main" id="{53BFBDDF-3FF2-429B-927D-B8D0EF5875BE}"/>
              </a:ext>
            </a:extLst>
          </p:cNvPr>
          <p:cNvSpPr/>
          <p:nvPr/>
        </p:nvSpPr>
        <p:spPr>
          <a:xfrm>
            <a:off x="3474379" y="2086468"/>
            <a:ext cx="4382956" cy="125567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Для доступа в режим управления экзаменами введите пароль технического специалиста и подтвердите ввод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8F7E17-3840-47FF-90E2-83DCCB537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391" y="2653405"/>
            <a:ext cx="3200837" cy="1528758"/>
          </a:xfrm>
          <a:prstGeom prst="rect">
            <a:avLst/>
          </a:prstGeom>
        </p:spPr>
      </p:pic>
      <p:cxnSp>
        <p:nvCxnSpPr>
          <p:cNvPr id="18" name="Соединитель: изогнутый 17">
            <a:extLst>
              <a:ext uri="{FF2B5EF4-FFF2-40B4-BE49-F238E27FC236}">
                <a16:creationId xmlns:a16="http://schemas.microsoft.com/office/drawing/2014/main" id="{3DF70E63-1BC3-4BD6-8BBE-9855E4326953}"/>
              </a:ext>
            </a:extLst>
          </p:cNvPr>
          <p:cNvCxnSpPr>
            <a:cxnSpLocks/>
            <a:stCxn id="11" idx="1"/>
          </p:cNvCxnSpPr>
          <p:nvPr/>
        </p:nvCxnSpPr>
        <p:spPr>
          <a:xfrm rot="16200000" flipH="1">
            <a:off x="6829280" y="2177382"/>
            <a:ext cx="512042" cy="2838889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лако 18">
            <a:extLst>
              <a:ext uri="{FF2B5EF4-FFF2-40B4-BE49-F238E27FC236}">
                <a16:creationId xmlns:a16="http://schemas.microsoft.com/office/drawing/2014/main" id="{769DC789-B911-4FDF-9B1B-A2122B2EC67C}"/>
              </a:ext>
            </a:extLst>
          </p:cNvPr>
          <p:cNvSpPr/>
          <p:nvPr/>
        </p:nvSpPr>
        <p:spPr>
          <a:xfrm rot="459101">
            <a:off x="9731005" y="2187652"/>
            <a:ext cx="2490149" cy="83075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умолчанию данный пароль: </a:t>
            </a:r>
            <a:r>
              <a:rPr lang="ru-RU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123456 </a:t>
            </a:r>
          </a:p>
        </p:txBody>
      </p:sp>
      <p:sp>
        <p:nvSpPr>
          <p:cNvPr id="27" name="Облако 26">
            <a:extLst>
              <a:ext uri="{FF2B5EF4-FFF2-40B4-BE49-F238E27FC236}">
                <a16:creationId xmlns:a16="http://schemas.microsoft.com/office/drawing/2014/main" id="{D8F9D161-9D8E-46CD-B271-CB6881F5C297}"/>
              </a:ext>
            </a:extLst>
          </p:cNvPr>
          <p:cNvSpPr/>
          <p:nvPr/>
        </p:nvSpPr>
        <p:spPr>
          <a:xfrm>
            <a:off x="7628752" y="4782478"/>
            <a:ext cx="3934437" cy="134749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При предоставленном доступе откроется окно управления экзаменами</a:t>
            </a:r>
          </a:p>
        </p:txBody>
      </p:sp>
      <p:sp>
        <p:nvSpPr>
          <p:cNvPr id="30" name="Стрелка: влево 29">
            <a:extLst>
              <a:ext uri="{FF2B5EF4-FFF2-40B4-BE49-F238E27FC236}">
                <a16:creationId xmlns:a16="http://schemas.microsoft.com/office/drawing/2014/main" id="{78A71ECA-F6F9-45E6-B7CE-A6734D32A032}"/>
              </a:ext>
            </a:extLst>
          </p:cNvPr>
          <p:cNvSpPr/>
          <p:nvPr/>
        </p:nvSpPr>
        <p:spPr>
          <a:xfrm>
            <a:off x="6637720" y="5310231"/>
            <a:ext cx="923920" cy="2919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9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9F13AB-C45B-454B-90C6-53BF35A6B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022" y="5393958"/>
            <a:ext cx="5524500" cy="12477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C346D-6DAB-4458-8D64-7635CED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383" y="0"/>
            <a:ext cx="4774035" cy="918391"/>
          </a:xfrm>
        </p:spPr>
        <p:txBody>
          <a:bodyPr>
            <a:normAutofit/>
          </a:bodyPr>
          <a:lstStyle/>
          <a:p>
            <a:r>
              <a:rPr lang="ru-RU" sz="4000" dirty="0"/>
              <a:t>Создание экзамена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6D4685-1880-46A2-91E7-74418BAC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5</a:t>
            </a:fld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DEC9019-14EC-40DD-AC3D-CCB2C4FAB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1860" y="1066222"/>
            <a:ext cx="2162175" cy="466725"/>
          </a:xfrm>
          <a:prstGeom prst="rect">
            <a:avLst/>
          </a:prstGeom>
        </p:spPr>
      </p:pic>
      <p:sp>
        <p:nvSpPr>
          <p:cNvPr id="8" name="Облако 7">
            <a:extLst>
              <a:ext uri="{FF2B5EF4-FFF2-40B4-BE49-F238E27FC236}">
                <a16:creationId xmlns:a16="http://schemas.microsoft.com/office/drawing/2014/main" id="{7096A4C2-30FC-4237-9BD4-E477DAE5D82E}"/>
              </a:ext>
            </a:extLst>
          </p:cNvPr>
          <p:cNvSpPr/>
          <p:nvPr/>
        </p:nvSpPr>
        <p:spPr>
          <a:xfrm>
            <a:off x="280990" y="621205"/>
            <a:ext cx="3699545" cy="136699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Этап №1. Указать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XML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-файл со структурой экзамена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Нажмите соответствующую кнопку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F7CBD0F-D159-4C78-A3D2-4A55E2C89FF4}"/>
              </a:ext>
            </a:extLst>
          </p:cNvPr>
          <p:cNvCxnSpPr>
            <a:cxnSpLocks/>
            <a:stCxn id="8" idx="0"/>
            <a:endCxn id="9" idx="1"/>
          </p:cNvCxnSpPr>
          <p:nvPr/>
        </p:nvCxnSpPr>
        <p:spPr>
          <a:xfrm flipV="1">
            <a:off x="3977452" y="1299585"/>
            <a:ext cx="964408" cy="51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B71179-FA97-4728-9876-D5659B0AF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728" y="2223851"/>
            <a:ext cx="4048558" cy="2283075"/>
          </a:xfrm>
          <a:prstGeom prst="rect">
            <a:avLst/>
          </a:prstGeom>
        </p:spPr>
      </p:pic>
      <p:sp>
        <p:nvSpPr>
          <p:cNvPr id="15" name="Облако 14">
            <a:extLst>
              <a:ext uri="{FF2B5EF4-FFF2-40B4-BE49-F238E27FC236}">
                <a16:creationId xmlns:a16="http://schemas.microsoft.com/office/drawing/2014/main" id="{69516FBE-EA18-45A9-9A77-943D524ED9C2}"/>
              </a:ext>
            </a:extLst>
          </p:cNvPr>
          <p:cNvSpPr/>
          <p:nvPr/>
        </p:nvSpPr>
        <p:spPr>
          <a:xfrm>
            <a:off x="1765882" y="2386650"/>
            <a:ext cx="2596393" cy="62199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Выберете файл и откройте его</a:t>
            </a:r>
          </a:p>
        </p:txBody>
      </p:sp>
      <p:cxnSp>
        <p:nvCxnSpPr>
          <p:cNvPr id="17" name="Соединитель: изогнутый 16">
            <a:extLst>
              <a:ext uri="{FF2B5EF4-FFF2-40B4-BE49-F238E27FC236}">
                <a16:creationId xmlns:a16="http://schemas.microsoft.com/office/drawing/2014/main" id="{F12A1AA9-6C17-4DFF-AD16-DE1E010EF22D}"/>
              </a:ext>
            </a:extLst>
          </p:cNvPr>
          <p:cNvCxnSpPr>
            <a:stCxn id="15" idx="1"/>
          </p:cNvCxnSpPr>
          <p:nvPr/>
        </p:nvCxnSpPr>
        <p:spPr>
          <a:xfrm rot="16200000" flipH="1">
            <a:off x="4659301" y="1412761"/>
            <a:ext cx="1320736" cy="4511180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F6C5C7B-6662-45DE-A3F4-49C994AE98E9}"/>
              </a:ext>
            </a:extLst>
          </p:cNvPr>
          <p:cNvSpPr/>
          <p:nvPr/>
        </p:nvSpPr>
        <p:spPr>
          <a:xfrm>
            <a:off x="5468839" y="2846001"/>
            <a:ext cx="3404617" cy="2396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>
            <a:extLst>
              <a:ext uri="{FF2B5EF4-FFF2-40B4-BE49-F238E27FC236}">
                <a16:creationId xmlns:a16="http://schemas.microsoft.com/office/drawing/2014/main" id="{524A0572-57A3-4C9A-900D-9949C85664CC}"/>
              </a:ext>
            </a:extLst>
          </p:cNvPr>
          <p:cNvSpPr/>
          <p:nvPr/>
        </p:nvSpPr>
        <p:spPr>
          <a:xfrm>
            <a:off x="280990" y="4718526"/>
            <a:ext cx="6277761" cy="147752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Корректность выполнения данного этапа будет сопровождаться </a:t>
            </a:r>
            <a:r>
              <a:rPr lang="ru-RU" sz="1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появлением галочки 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возле порядкового номера этапа. В информационном окне этапа №1 </a:t>
            </a:r>
            <a:r>
              <a:rPr lang="ru-RU" sz="1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появится полный путь и имя загруженного </a:t>
            </a:r>
            <a:r>
              <a:rPr lang="en-US" sz="1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XML</a:t>
            </a:r>
            <a:r>
              <a:rPr lang="ru-RU" sz="1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-файла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F09D97C-9D53-41EB-B73F-8D40F4691B08}"/>
              </a:ext>
            </a:extLst>
          </p:cNvPr>
          <p:cNvSpPr/>
          <p:nvPr/>
        </p:nvSpPr>
        <p:spPr>
          <a:xfrm>
            <a:off x="6650022" y="5291057"/>
            <a:ext cx="438675" cy="5213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Соединитель: изогнутый 22">
            <a:extLst>
              <a:ext uri="{FF2B5EF4-FFF2-40B4-BE49-F238E27FC236}">
                <a16:creationId xmlns:a16="http://schemas.microsoft.com/office/drawing/2014/main" id="{EDF99569-5DA0-4F98-92E0-55E5132082CD}"/>
              </a:ext>
            </a:extLst>
          </p:cNvPr>
          <p:cNvCxnSpPr>
            <a:cxnSpLocks/>
            <a:stCxn id="19" idx="1"/>
            <a:endCxn id="21" idx="3"/>
          </p:cNvCxnSpPr>
          <p:nvPr/>
        </p:nvCxnSpPr>
        <p:spPr>
          <a:xfrm rot="5400000" flipH="1" flipV="1">
            <a:off x="4837846" y="4318063"/>
            <a:ext cx="458441" cy="3294393"/>
          </a:xfrm>
          <a:prstGeom prst="curvedConnector3">
            <a:avLst>
              <a:gd name="adj1" fmla="val -5020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: изогнутый 23">
            <a:extLst>
              <a:ext uri="{FF2B5EF4-FFF2-40B4-BE49-F238E27FC236}">
                <a16:creationId xmlns:a16="http://schemas.microsoft.com/office/drawing/2014/main" id="{D2103AA7-9C58-4342-9DD5-1178AB74AB71}"/>
              </a:ext>
            </a:extLst>
          </p:cNvPr>
          <p:cNvCxnSpPr>
            <a:cxnSpLocks/>
            <a:stCxn id="19" idx="1"/>
          </p:cNvCxnSpPr>
          <p:nvPr/>
        </p:nvCxnSpPr>
        <p:spPr>
          <a:xfrm rot="5400000" flipH="1" flipV="1">
            <a:off x="5275502" y="4298836"/>
            <a:ext cx="40013" cy="3751276"/>
          </a:xfrm>
          <a:prstGeom prst="curvedConnector4">
            <a:avLst>
              <a:gd name="adj1" fmla="val -571314"/>
              <a:gd name="adj2" fmla="val 91837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05385-D841-41AE-9BCB-23343F41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738" y="79031"/>
            <a:ext cx="5126372" cy="859668"/>
          </a:xfrm>
        </p:spPr>
        <p:txBody>
          <a:bodyPr>
            <a:normAutofit/>
          </a:bodyPr>
          <a:lstStyle/>
          <a:p>
            <a:r>
              <a:rPr lang="ru-RU" sz="4000" dirty="0"/>
              <a:t>Создание экзамена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02BB0D0-F2CB-46BF-9752-33565BF46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64" y="1396040"/>
            <a:ext cx="1933845" cy="362001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C99B20-46F8-40A6-A26E-0C43E194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6</a:t>
            </a:fld>
            <a:endParaRPr lang="ru-RU"/>
          </a:p>
        </p:txBody>
      </p:sp>
      <p:sp>
        <p:nvSpPr>
          <p:cNvPr id="5" name="Облако 4">
            <a:extLst>
              <a:ext uri="{FF2B5EF4-FFF2-40B4-BE49-F238E27FC236}">
                <a16:creationId xmlns:a16="http://schemas.microsoft.com/office/drawing/2014/main" id="{359C7D55-2E01-4BB3-A51E-2018C1F927ED}"/>
              </a:ext>
            </a:extLst>
          </p:cNvPr>
          <p:cNvSpPr/>
          <p:nvPr/>
        </p:nvSpPr>
        <p:spPr>
          <a:xfrm>
            <a:off x="757806" y="1094058"/>
            <a:ext cx="4049086" cy="96596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Этап №2. Загрузить структуру экзамена. Нажмите соответствующую кнопку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4EBFB12-A835-43F5-A76B-87C0253AA364}"/>
              </a:ext>
            </a:extLst>
          </p:cNvPr>
          <p:cNvCxnSpPr>
            <a:stCxn id="5" idx="0"/>
            <a:endCxn id="7" idx="1"/>
          </p:cNvCxnSpPr>
          <p:nvPr/>
        </p:nvCxnSpPr>
        <p:spPr>
          <a:xfrm>
            <a:off x="4803518" y="1577041"/>
            <a:ext cx="109734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3CB5B8-A78A-4C00-B92E-8B9E5BE40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987" y="3019460"/>
            <a:ext cx="4753638" cy="2676899"/>
          </a:xfrm>
          <a:prstGeom prst="rect">
            <a:avLst/>
          </a:prstGeom>
        </p:spPr>
      </p:pic>
      <p:sp>
        <p:nvSpPr>
          <p:cNvPr id="13" name="Облако 12">
            <a:extLst>
              <a:ext uri="{FF2B5EF4-FFF2-40B4-BE49-F238E27FC236}">
                <a16:creationId xmlns:a16="http://schemas.microsoft.com/office/drawing/2014/main" id="{323DBC37-AF03-4F4B-9E81-336B3824FD6E}"/>
              </a:ext>
            </a:extLst>
          </p:cNvPr>
          <p:cNvSpPr/>
          <p:nvPr/>
        </p:nvSpPr>
        <p:spPr>
          <a:xfrm>
            <a:off x="385894" y="3154269"/>
            <a:ext cx="4983060" cy="220628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Корректность выполнения данного этапа будет сопровождаться </a:t>
            </a:r>
            <a:r>
              <a:rPr lang="ru-RU" sz="1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появлением галочки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после порядкового номера этапа. И в информационном окне этапа №2 появится следующая информация: тип тестирования, субъект РФ, код органа местного самоуправления, код места проведения экзамена, предмет, дата экзамена.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40B8846-D4B6-4F09-B7CF-361E7B7B3BF2}"/>
              </a:ext>
            </a:extLst>
          </p:cNvPr>
          <p:cNvSpPr/>
          <p:nvPr/>
        </p:nvSpPr>
        <p:spPr>
          <a:xfrm>
            <a:off x="6241410" y="3565321"/>
            <a:ext cx="4572000" cy="102345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026BEA6-DD04-4CEA-B2AF-B50CE3652E8B}"/>
              </a:ext>
            </a:extLst>
          </p:cNvPr>
          <p:cNvSpPr/>
          <p:nvPr/>
        </p:nvSpPr>
        <p:spPr>
          <a:xfrm>
            <a:off x="5922628" y="2984858"/>
            <a:ext cx="486561" cy="3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Соединитель: изогнутый 16">
            <a:extLst>
              <a:ext uri="{FF2B5EF4-FFF2-40B4-BE49-F238E27FC236}">
                <a16:creationId xmlns:a16="http://schemas.microsoft.com/office/drawing/2014/main" id="{E5FB4CA8-9B49-4730-8A25-022A31D38315}"/>
              </a:ext>
            </a:extLst>
          </p:cNvPr>
          <p:cNvCxnSpPr>
            <a:stCxn id="13" idx="0"/>
            <a:endCxn id="15" idx="2"/>
          </p:cNvCxnSpPr>
          <p:nvPr/>
        </p:nvCxnSpPr>
        <p:spPr>
          <a:xfrm flipV="1">
            <a:off x="5364801" y="3165859"/>
            <a:ext cx="557827" cy="1091554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F6E980F-F286-4576-823E-E2FA86718B67}"/>
              </a:ext>
            </a:extLst>
          </p:cNvPr>
          <p:cNvCxnSpPr>
            <a:stCxn id="13" idx="0"/>
          </p:cNvCxnSpPr>
          <p:nvPr/>
        </p:nvCxnSpPr>
        <p:spPr>
          <a:xfrm>
            <a:off x="5364801" y="4257413"/>
            <a:ext cx="87660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42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05385-D841-41AE-9BCB-23343F41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628" y="0"/>
            <a:ext cx="5126372" cy="859668"/>
          </a:xfrm>
        </p:spPr>
        <p:txBody>
          <a:bodyPr>
            <a:normAutofit/>
          </a:bodyPr>
          <a:lstStyle/>
          <a:p>
            <a:r>
              <a:rPr lang="ru-RU" sz="4000" dirty="0"/>
              <a:t>Создание экзамена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C99B20-46F8-40A6-A26E-0C43E194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7</a:t>
            </a:fld>
            <a:endParaRPr lang="ru-RU"/>
          </a:p>
        </p:txBody>
      </p:sp>
      <p:sp>
        <p:nvSpPr>
          <p:cNvPr id="5" name="Облако 4">
            <a:extLst>
              <a:ext uri="{FF2B5EF4-FFF2-40B4-BE49-F238E27FC236}">
                <a16:creationId xmlns:a16="http://schemas.microsoft.com/office/drawing/2014/main" id="{359C7D55-2E01-4BB3-A51E-2018C1F927ED}"/>
              </a:ext>
            </a:extLst>
          </p:cNvPr>
          <p:cNvSpPr/>
          <p:nvPr/>
        </p:nvSpPr>
        <p:spPr>
          <a:xfrm>
            <a:off x="545283" y="679525"/>
            <a:ext cx="4186107" cy="131705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Этап №3. Подтвердить создание экзамена. Если информация во всех пунктах информационного окна этапа №2 верна, подтвердите создание экзамена, нажав на кнопку 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4EBFB12-A835-43F5-A76B-87C0253AA364}"/>
              </a:ext>
            </a:extLst>
          </p:cNvPr>
          <p:cNvCxnSpPr>
            <a:cxnSpLocks/>
            <a:stCxn id="5" idx="0"/>
            <a:endCxn id="11" idx="1"/>
          </p:cNvCxnSpPr>
          <p:nvPr/>
        </p:nvCxnSpPr>
        <p:spPr>
          <a:xfrm flipV="1">
            <a:off x="4727902" y="1325861"/>
            <a:ext cx="1273085" cy="121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лако 12">
            <a:extLst>
              <a:ext uri="{FF2B5EF4-FFF2-40B4-BE49-F238E27FC236}">
                <a16:creationId xmlns:a16="http://schemas.microsoft.com/office/drawing/2014/main" id="{323DBC37-AF03-4F4B-9E81-336B3824FD6E}"/>
              </a:ext>
            </a:extLst>
          </p:cNvPr>
          <p:cNvSpPr/>
          <p:nvPr/>
        </p:nvSpPr>
        <p:spPr>
          <a:xfrm>
            <a:off x="4172187" y="2446050"/>
            <a:ext cx="3657600" cy="137578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Корректность выполнения данного этапа будет сопровождаться </a:t>
            </a:r>
            <a:r>
              <a:rPr lang="ru-RU" sz="1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появлением галочки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после порядкового номера этапа. И сообщением…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7CB751-EE82-4331-8ABC-7016B84A2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987" y="1124739"/>
            <a:ext cx="1968554" cy="40224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FC2E27-DEF4-46E2-B7E3-C4457E935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387" y="3251656"/>
            <a:ext cx="2546802" cy="1140359"/>
          </a:xfrm>
          <a:prstGeom prst="rect">
            <a:avLst/>
          </a:prstGeom>
        </p:spPr>
      </p:pic>
      <p:cxnSp>
        <p:nvCxnSpPr>
          <p:cNvPr id="27" name="Соединитель: изогнутый 26">
            <a:extLst>
              <a:ext uri="{FF2B5EF4-FFF2-40B4-BE49-F238E27FC236}">
                <a16:creationId xmlns:a16="http://schemas.microsoft.com/office/drawing/2014/main" id="{7937AA78-DFCF-4FC3-85FC-66D9F680ECD3}"/>
              </a:ext>
            </a:extLst>
          </p:cNvPr>
          <p:cNvCxnSpPr>
            <a:stCxn id="13" idx="1"/>
          </p:cNvCxnSpPr>
          <p:nvPr/>
        </p:nvCxnSpPr>
        <p:spPr>
          <a:xfrm rot="16200000" flipH="1">
            <a:off x="7782784" y="2038574"/>
            <a:ext cx="345677" cy="3909270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244063-C986-4100-B7AE-44E3B1057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20" y="5122154"/>
            <a:ext cx="8097380" cy="1047896"/>
          </a:xfrm>
          <a:prstGeom prst="rect">
            <a:avLst/>
          </a:prstGeom>
        </p:spPr>
      </p:pic>
      <p:sp>
        <p:nvSpPr>
          <p:cNvPr id="30" name="Облако 29">
            <a:extLst>
              <a:ext uri="{FF2B5EF4-FFF2-40B4-BE49-F238E27FC236}">
                <a16:creationId xmlns:a16="http://schemas.microsoft.com/office/drawing/2014/main" id="{09C43A43-1B41-449F-9099-B60BFAA9F8D1}"/>
              </a:ext>
            </a:extLst>
          </p:cNvPr>
          <p:cNvSpPr/>
          <p:nvPr/>
        </p:nvSpPr>
        <p:spPr>
          <a:xfrm>
            <a:off x="419449" y="4144161"/>
            <a:ext cx="3120706" cy="11403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Новый экзамен появится в списке загруженных экзаменов </a:t>
            </a:r>
          </a:p>
        </p:txBody>
      </p:sp>
      <p:cxnSp>
        <p:nvCxnSpPr>
          <p:cNvPr id="32" name="Соединитель: изогнутый 31">
            <a:extLst>
              <a:ext uri="{FF2B5EF4-FFF2-40B4-BE49-F238E27FC236}">
                <a16:creationId xmlns:a16="http://schemas.microsoft.com/office/drawing/2014/main" id="{3FC5D1DB-AABC-40F2-B9F4-E769264790C0}"/>
              </a:ext>
            </a:extLst>
          </p:cNvPr>
          <p:cNvCxnSpPr>
            <a:stCxn id="30" idx="1"/>
            <a:endCxn id="29" idx="1"/>
          </p:cNvCxnSpPr>
          <p:nvPr/>
        </p:nvCxnSpPr>
        <p:spPr>
          <a:xfrm rot="16200000" flipH="1">
            <a:off x="2553414" y="4709695"/>
            <a:ext cx="362795" cy="1510018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22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EC39C-6C13-449F-A852-D5B31B99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224" y="124414"/>
            <a:ext cx="7166321" cy="633165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Техническая подготовка экзаменов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71E9942-56E3-48B9-B56B-F648A1D25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35" y="2574047"/>
            <a:ext cx="8504291" cy="370428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5ACB40-4708-4206-BFF7-982CCA43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8</a:t>
            </a:fld>
            <a:endParaRPr lang="ru-RU"/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id="{C5A2A8E0-A2BF-4DEB-9616-A4B2B9D2ACDA}"/>
              </a:ext>
            </a:extLst>
          </p:cNvPr>
          <p:cNvSpPr/>
          <p:nvPr/>
        </p:nvSpPr>
        <p:spPr>
          <a:xfrm>
            <a:off x="2144740" y="1200190"/>
            <a:ext cx="2975295" cy="63316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Перейдите во вторую вкладку сверху</a:t>
            </a:r>
          </a:p>
        </p:txBody>
      </p:sp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65B278C4-DD59-4417-B29E-C7AE69434224}"/>
              </a:ext>
            </a:extLst>
          </p:cNvPr>
          <p:cNvCxnSpPr>
            <a:cxnSpLocks/>
            <a:stCxn id="7" idx="1"/>
          </p:cNvCxnSpPr>
          <p:nvPr/>
        </p:nvCxnSpPr>
        <p:spPr>
          <a:xfrm rot="5400000">
            <a:off x="3122203" y="2094000"/>
            <a:ext cx="771504" cy="24886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лако 10">
            <a:extLst>
              <a:ext uri="{FF2B5EF4-FFF2-40B4-BE49-F238E27FC236}">
                <a16:creationId xmlns:a16="http://schemas.microsoft.com/office/drawing/2014/main" id="{9F329FA8-ED29-442F-9565-9D8B3D943C33}"/>
              </a:ext>
            </a:extLst>
          </p:cNvPr>
          <p:cNvSpPr/>
          <p:nvPr/>
        </p:nvSpPr>
        <p:spPr>
          <a:xfrm>
            <a:off x="230745" y="3470549"/>
            <a:ext cx="2881618" cy="63316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Этап №1. Выберите экзамен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2E20F17-D2CC-4E82-947C-B6B19860D7DC}"/>
              </a:ext>
            </a:extLst>
          </p:cNvPr>
          <p:cNvSpPr/>
          <p:nvPr/>
        </p:nvSpPr>
        <p:spPr>
          <a:xfrm>
            <a:off x="1953935" y="2938285"/>
            <a:ext cx="5308086" cy="19266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оединитель: изогнутый 13">
            <a:extLst>
              <a:ext uri="{FF2B5EF4-FFF2-40B4-BE49-F238E27FC236}">
                <a16:creationId xmlns:a16="http://schemas.microsoft.com/office/drawing/2014/main" id="{D3B2309B-3B36-4E91-8A70-EE62F4BC172D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rot="5400000" flipH="1" flipV="1">
            <a:off x="1576679" y="3129496"/>
            <a:ext cx="472131" cy="282381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лако 14">
            <a:extLst>
              <a:ext uri="{FF2B5EF4-FFF2-40B4-BE49-F238E27FC236}">
                <a16:creationId xmlns:a16="http://schemas.microsoft.com/office/drawing/2014/main" id="{656EE5E6-F973-4E8A-B930-010371894BFB}"/>
              </a:ext>
            </a:extLst>
          </p:cNvPr>
          <p:cNvSpPr/>
          <p:nvPr/>
        </p:nvSpPr>
        <p:spPr>
          <a:xfrm>
            <a:off x="7503253" y="1033106"/>
            <a:ext cx="4555224" cy="142993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Корректность выполнения данного этапа будет сопровождаться появлением галочки после порядкового номера этапа и в информационном окне этапа №1 появится информация по экзамену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38759A7-BC1E-4D3F-A5D8-490F46922757}"/>
              </a:ext>
            </a:extLst>
          </p:cNvPr>
          <p:cNvSpPr/>
          <p:nvPr/>
        </p:nvSpPr>
        <p:spPr>
          <a:xfrm>
            <a:off x="7168393" y="2917507"/>
            <a:ext cx="478173" cy="3798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77A7A33-AAC9-4858-90E1-46C0A4F8128E}"/>
              </a:ext>
            </a:extLst>
          </p:cNvPr>
          <p:cNvSpPr/>
          <p:nvPr/>
        </p:nvSpPr>
        <p:spPr>
          <a:xfrm>
            <a:off x="7441035" y="3217016"/>
            <a:ext cx="3017191" cy="78141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Соединитель: изогнутый 18">
            <a:extLst>
              <a:ext uri="{FF2B5EF4-FFF2-40B4-BE49-F238E27FC236}">
                <a16:creationId xmlns:a16="http://schemas.microsoft.com/office/drawing/2014/main" id="{CD18991A-0614-487D-8EA4-B1546921F7D8}"/>
              </a:ext>
            </a:extLst>
          </p:cNvPr>
          <p:cNvCxnSpPr>
            <a:cxnSpLocks/>
            <a:stCxn id="15" idx="1"/>
            <a:endCxn id="17" idx="3"/>
          </p:cNvCxnSpPr>
          <p:nvPr/>
        </p:nvCxnSpPr>
        <p:spPr>
          <a:xfrm rot="16200000" flipH="1">
            <a:off x="9546441" y="2695940"/>
            <a:ext cx="1146208" cy="677361"/>
          </a:xfrm>
          <a:prstGeom prst="curvedConnector4">
            <a:avLst>
              <a:gd name="adj1" fmla="val 32890"/>
              <a:gd name="adj2" fmla="val 369997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изогнутый 21">
            <a:extLst>
              <a:ext uri="{FF2B5EF4-FFF2-40B4-BE49-F238E27FC236}">
                <a16:creationId xmlns:a16="http://schemas.microsoft.com/office/drawing/2014/main" id="{00EBE939-0DBA-41EC-91B5-C01BCE7BE56D}"/>
              </a:ext>
            </a:extLst>
          </p:cNvPr>
          <p:cNvCxnSpPr>
            <a:cxnSpLocks/>
            <a:stCxn id="15" idx="1"/>
            <a:endCxn id="16" idx="0"/>
          </p:cNvCxnSpPr>
          <p:nvPr/>
        </p:nvCxnSpPr>
        <p:spPr>
          <a:xfrm rot="5400000">
            <a:off x="8366178" y="1502820"/>
            <a:ext cx="455990" cy="237338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63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EC39C-6C13-449F-A852-D5B31B99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619" y="120343"/>
            <a:ext cx="7089899" cy="633165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Техническая подготовка экзаменов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5ACB40-4708-4206-BFF7-982CCA43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5503-2701-4AFA-9390-3A5C890E3301}" type="slidenum">
              <a:rPr lang="ru-RU" smtClean="0"/>
              <a:t>9</a:t>
            </a:fld>
            <a:endParaRPr lang="ru-RU"/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id="{C5A2A8E0-A2BF-4DEB-9616-A4B2B9D2ACDA}"/>
              </a:ext>
            </a:extLst>
          </p:cNvPr>
          <p:cNvSpPr/>
          <p:nvPr/>
        </p:nvSpPr>
        <p:spPr>
          <a:xfrm>
            <a:off x="504715" y="954092"/>
            <a:ext cx="4801344" cy="117671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Этап №2. Приступить к технической подготовке. Нажмите соответствующую кнопку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DF99BF-22A5-4723-873E-CCCB57326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7"/>
          <a:stretch/>
        </p:blipFill>
        <p:spPr>
          <a:xfrm>
            <a:off x="6084558" y="1303427"/>
            <a:ext cx="2484915" cy="464354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22DF64D-F757-489E-B493-105FF380CA63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flipV="1">
            <a:off x="5302058" y="1535604"/>
            <a:ext cx="782500" cy="68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блако 22">
            <a:extLst>
              <a:ext uri="{FF2B5EF4-FFF2-40B4-BE49-F238E27FC236}">
                <a16:creationId xmlns:a16="http://schemas.microsoft.com/office/drawing/2014/main" id="{E425D08C-29FA-495B-BA8D-C9CF08103C66}"/>
              </a:ext>
            </a:extLst>
          </p:cNvPr>
          <p:cNvSpPr/>
          <p:nvPr/>
        </p:nvSpPr>
        <p:spPr>
          <a:xfrm>
            <a:off x="3561128" y="2284947"/>
            <a:ext cx="4801344" cy="104981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Корректность выполнения данного этапа будет сопровождаться появлением</a:t>
            </a:r>
            <a:r>
              <a:rPr lang="ru-RU" sz="1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галочки 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порядкового номера этапа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E63F7B-7E06-449E-B24E-6CC13AA37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" t="4387" r="34154" b="7491"/>
          <a:stretch/>
        </p:blipFill>
        <p:spPr>
          <a:xfrm>
            <a:off x="8780476" y="2458492"/>
            <a:ext cx="3129093" cy="702721"/>
          </a:xfrm>
          <a:prstGeom prst="rect">
            <a:avLst/>
          </a:prstGeom>
        </p:spPr>
      </p:pic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A2C2186-B10F-4C94-872D-55B5C6425012}"/>
              </a:ext>
            </a:extLst>
          </p:cNvPr>
          <p:cNvCxnSpPr>
            <a:cxnSpLocks/>
            <a:stCxn id="23" idx="0"/>
            <a:endCxn id="21" idx="1"/>
          </p:cNvCxnSpPr>
          <p:nvPr/>
        </p:nvCxnSpPr>
        <p:spPr>
          <a:xfrm flipV="1">
            <a:off x="8358471" y="2809853"/>
            <a:ext cx="422005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лако 27">
            <a:extLst>
              <a:ext uri="{FF2B5EF4-FFF2-40B4-BE49-F238E27FC236}">
                <a16:creationId xmlns:a16="http://schemas.microsoft.com/office/drawing/2014/main" id="{4BD1C6E6-B42D-482D-9D43-6B06205A44AA}"/>
              </a:ext>
            </a:extLst>
          </p:cNvPr>
          <p:cNvSpPr/>
          <p:nvPr/>
        </p:nvSpPr>
        <p:spPr>
          <a:xfrm>
            <a:off x="538390" y="3605935"/>
            <a:ext cx="5719292" cy="252908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Этап №3. Проверить корректность системного времени. Сравните текущее системное время в поле «Проверка системного времени». Если они совпадают, то нажмите соответствующую кнопку, есть не совпадают, исправьте </a:t>
            </a: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системное время в операционной системе. Корректность выполнения данного этапа будет сопровождаться появлением значка после </a:t>
            </a: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порядкового номера этапа.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439A0C3-7595-4BFA-A022-01999BFAF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17" y="4723483"/>
            <a:ext cx="4001058" cy="600159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40FCF569-9A04-4F13-AF5C-0AE75263938F}"/>
              </a:ext>
            </a:extLst>
          </p:cNvPr>
          <p:cNvSpPr/>
          <p:nvPr/>
        </p:nvSpPr>
        <p:spPr>
          <a:xfrm>
            <a:off x="8635986" y="2407767"/>
            <a:ext cx="518719" cy="3470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BAB52F59-6283-4BF5-8AD0-99B72021AA23}"/>
              </a:ext>
            </a:extLst>
          </p:cNvPr>
          <p:cNvSpPr/>
          <p:nvPr/>
        </p:nvSpPr>
        <p:spPr>
          <a:xfrm>
            <a:off x="6820061" y="4665616"/>
            <a:ext cx="518719" cy="4097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8E7A3AB6-DA2C-458F-BD6F-02A526B30D00}"/>
              </a:ext>
            </a:extLst>
          </p:cNvPr>
          <p:cNvCxnSpPr>
            <a:stCxn id="28" idx="0"/>
            <a:endCxn id="37" idx="2"/>
          </p:cNvCxnSpPr>
          <p:nvPr/>
        </p:nvCxnSpPr>
        <p:spPr>
          <a:xfrm>
            <a:off x="6252916" y="4870478"/>
            <a:ext cx="56714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674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1057</Words>
  <Application>Microsoft Office PowerPoint</Application>
  <PresentationFormat>Широкоэкранный</PresentationFormat>
  <Paragraphs>119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 Использование станции прослушивания  ПРОВЕДЕНИЕ ИТОГОВОГО СОБЕСЕДОВАНИЯ </vt:lpstr>
      <vt:lpstr>Установка</vt:lpstr>
      <vt:lpstr>Запуск программы</vt:lpstr>
      <vt:lpstr>Управление экзаменом</vt:lpstr>
      <vt:lpstr>Создание экзамена </vt:lpstr>
      <vt:lpstr>Создание экзамена</vt:lpstr>
      <vt:lpstr>Создание экзамена</vt:lpstr>
      <vt:lpstr>Техническая подготовка экзаменов</vt:lpstr>
      <vt:lpstr>Техническая подготовка экзаменов</vt:lpstr>
      <vt:lpstr>Техническая подготовка экзаменов</vt:lpstr>
      <vt:lpstr>Техническая подготовка экзаменов</vt:lpstr>
      <vt:lpstr>Техническая подготовка экзаменов Этап №5.2. Прослушивание тестового аудиофайла</vt:lpstr>
      <vt:lpstr>Техническая подготовка экзаменов Этап №5.3. Подтверждение корректности воспроизведения </vt:lpstr>
      <vt:lpstr>Техническая подготовка экзаменов Этап №6. Указать путь до хранилища аудиофайлов участников </vt:lpstr>
      <vt:lpstr>Техническая подготовка экзаменов Этап №7. Завершить техническую подготовку </vt:lpstr>
      <vt:lpstr>Техническая подготовка экзаменов Удаление экзаменов</vt:lpstr>
      <vt:lpstr>Прослушивание аудиофайлов Внимание: чтобы приступить к прослушиванию аудиофайлов участников экзамена необходимо пройти последовательно два этапа: 1. Создание экзамена 2. Техническая подготовка экзамена. </vt:lpstr>
      <vt:lpstr>Прослушивание аудиофайлов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Сканирование бланков итогового сочинения (изложения)</dc:title>
  <dc:creator>Дмитрий А. Кустов (локально)</dc:creator>
  <cp:lastModifiedBy>Анна А. Данилина</cp:lastModifiedBy>
  <cp:revision>94</cp:revision>
  <dcterms:created xsi:type="dcterms:W3CDTF">2019-12-03T08:32:28Z</dcterms:created>
  <dcterms:modified xsi:type="dcterms:W3CDTF">2022-01-24T22:56:45Z</dcterms:modified>
</cp:coreProperties>
</file>