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70" r:id="rId2"/>
    <p:sldId id="274" r:id="rId3"/>
    <p:sldId id="297" r:id="rId4"/>
    <p:sldId id="298" r:id="rId5"/>
    <p:sldId id="256" r:id="rId6"/>
  </p:sldIdLst>
  <p:sldSz cx="12192000" cy="6858000"/>
  <p:notesSz cx="6761163" cy="99425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:p1710="http://schemas.microsoft.com/office/powerpoint/2017/10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105" d="100"/>
          <a:sy n="105" d="100"/>
        </p:scale>
        <p:origin x="612" y="102"/>
      </p:cViewPr>
      <p:guideLst>
        <p:guide orient="horz" pos="2183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7" cy="4988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29761" y="0"/>
            <a:ext cx="2929837" cy="4988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132E27-6C02-4133-A38D-51CCD2F981CC}" type="datetimeFigureOut">
              <a:rPr lang="ru-RU" smtClean="0"/>
              <a:t>25.01.2022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98463" y="1243013"/>
            <a:ext cx="5964237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6117" y="4784835"/>
            <a:ext cx="5408930" cy="391486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3662"/>
            <a:ext cx="2929837" cy="4988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29761" y="9443662"/>
            <a:ext cx="2929837" cy="4988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45704A-D193-42FD-BD3B-AB42F7B3E5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04403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EDF8FB3-58A9-430E-BEC1-CEAA6A404BC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5227DC89-A3AC-4DDB-BE6F-74AE6568A69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3615C4D-002B-4E50-8DF3-8A8BEA4D1B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3028-C49B-4769-AEE0-5CF0297F7729}" type="datetimeFigureOut">
              <a:rPr lang="ru-RU" smtClean="0"/>
              <a:t>25.01.2022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2420EEE-DE35-46D6-B094-DEF5F68FDD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D2EDC2B-7769-4045-9F94-ED5826CC99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FEA06-CD3B-4EC1-B1EB-B804A8CEB1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36053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2E2A1A2-2584-4228-8A98-D0006C864A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268197B7-B2D7-4997-B6E2-DE7743EC086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C88DD8C-E536-4A46-80F6-17BBB3DCC1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3028-C49B-4769-AEE0-5CF0297F7729}" type="datetimeFigureOut">
              <a:rPr lang="ru-RU" smtClean="0"/>
              <a:t>25.01.2022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6DD2E85-A66E-4F96-8FAC-3E9E6E79CF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8F97BFD-AD8F-4246-9564-15B51AA20B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FEA06-CD3B-4EC1-B1EB-B804A8CEB1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81699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7053403A-5E37-433A-A8B7-B61D4712299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6D4A4634-D4B5-4FC3-A917-B08DE9CF4A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7881153-FD62-4E40-8EF6-043731FA1D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3028-C49B-4769-AEE0-5CF0297F7729}" type="datetimeFigureOut">
              <a:rPr lang="ru-RU" smtClean="0"/>
              <a:t>25.01.2022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F284CA4-2759-403E-96A0-6384F4379D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D963BC0-81D7-44A8-9716-A8A27BB3A7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FEA06-CD3B-4EC1-B1EB-B804A8CEB1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8613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32544A5-FF76-4575-BD42-0DE6AE5B65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9ED8B5B-82D1-4345-99DA-057A10F0F7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953F0AB-9DD7-4818-BF9B-5314631980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3028-C49B-4769-AEE0-5CF0297F7729}" type="datetimeFigureOut">
              <a:rPr lang="ru-RU" smtClean="0"/>
              <a:t>25.01.2022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0820927-F6FF-4682-83CE-C85FE52441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7B116C1-7607-46D9-AA0E-994FDE0781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FEA06-CD3B-4EC1-B1EB-B804A8CEB1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25612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35FE4B5-3F28-4F8B-8427-34A2F17CFE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99E3F89-F022-40E6-A213-42161B356F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3D7BFA0-5BA2-404C-83C2-E64D0C2EFD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3028-C49B-4769-AEE0-5CF0297F7729}" type="datetimeFigureOut">
              <a:rPr lang="ru-RU" smtClean="0"/>
              <a:t>25.01.2022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382450F-3A31-4E8F-8374-39DFD51A80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648F950-3911-4940-A295-E2AAC28D6E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FEA06-CD3B-4EC1-B1EB-B804A8CEB1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60739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3333209-3315-4A90-A762-94E073E1F8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7B2287F-50DA-4A8F-85FC-C6B9327E38C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B64DEF3A-9352-495E-BD49-9243667825C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84D3F8E7-8FD9-4560-9B33-C284C00380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3028-C49B-4769-AEE0-5CF0297F7729}" type="datetimeFigureOut">
              <a:rPr lang="ru-RU" smtClean="0"/>
              <a:t>25.01.2022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C49A1D1A-6F7F-4BB4-B23F-1D8B10C00A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ABBF0D9-069D-4340-9940-8B8779CBF8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FEA06-CD3B-4EC1-B1EB-B804A8CEB1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24014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5F648EB-9AC0-4C58-B42F-6E99CEDD88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D0F53B9-4830-4D7A-A520-1F53EFA9BF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8B370875-31AE-47AE-972D-EED5066A2E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7E9E4B14-3B19-4A88-AE46-23D8F850635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E5A64A2B-97F5-4BBC-9991-CB5BFC9C65E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9221292D-42F4-43DC-A8A7-E5B5A6E4C9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3028-C49B-4769-AEE0-5CF0297F7729}" type="datetimeFigureOut">
              <a:rPr lang="ru-RU" smtClean="0"/>
              <a:t>25.01.2022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71A0AA9E-E4DF-4D97-A320-D9B741E7FB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EB28F0C0-C948-4FEA-AF64-748BAB9DB6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FEA06-CD3B-4EC1-B1EB-B804A8CEB1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53068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C386DA2-A674-4F9B-928E-E63A5DD146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26D8F7C4-57B6-4139-9ACF-74A1F4F42C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3028-C49B-4769-AEE0-5CF0297F7729}" type="datetimeFigureOut">
              <a:rPr lang="ru-RU" smtClean="0"/>
              <a:t>25.01.2022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DF30A7CB-A4E2-4BAD-91C9-C0C0059032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DF4C250F-2D73-4762-958B-829496C5F2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FEA06-CD3B-4EC1-B1EB-B804A8CEB1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48486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62C10BDC-0593-49D8-8D73-969ADAB739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3028-C49B-4769-AEE0-5CF0297F7729}" type="datetimeFigureOut">
              <a:rPr lang="ru-RU" smtClean="0"/>
              <a:t>25.01.2022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1123C5D4-9667-4560-9F83-B3521CCD1E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2770DB3C-9A88-42FB-861C-E3550E60D0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FEA06-CD3B-4EC1-B1EB-B804A8CEB1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82848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855BCEA-D10D-4A2E-B213-1CC4AEC577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A7BFD71-0B48-4F98-BEA2-23BD146B6F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3A0687F5-7D0A-4F5F-95A0-D2E4C8A32A3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B3065E95-2EBB-4D5A-B5B7-1A9233C58C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3028-C49B-4769-AEE0-5CF0297F7729}" type="datetimeFigureOut">
              <a:rPr lang="ru-RU" smtClean="0"/>
              <a:t>25.01.2022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A1E056F3-2819-4FEC-81EC-8D465BD5E9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B6D2163-C27D-431B-9FA4-D14D2DFE7E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FEA06-CD3B-4EC1-B1EB-B804A8CEB1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72633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C390972-6E47-4176-B8EE-5ACD1DE9F2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A9A8787E-84B8-4AED-B4E1-129BAF456B6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13C28FCD-B033-485B-9531-639870A902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3BE4AC17-F864-4DA9-9116-AA3DDB7242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3028-C49B-4769-AEE0-5CF0297F7729}" type="datetimeFigureOut">
              <a:rPr lang="ru-RU" smtClean="0"/>
              <a:t>25.01.2022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B7F6AC9-4B57-4893-9FDB-B60F685B46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C35FD79A-500F-4DFB-BD10-976B1A4A6D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FEA06-CD3B-4EC1-B1EB-B804A8CEB1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0936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2ECA293-0FF4-40C3-B0F5-03D463F01B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D80817D-1802-44BC-9CAE-6D6D751A16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6EE5F54-48AB-48BF-A954-4CE6B1E97C8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AB3028-C49B-4769-AEE0-5CF0297F7729}" type="datetimeFigureOut">
              <a:rPr lang="ru-RU" smtClean="0"/>
              <a:t>25.01.2022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078313A-D2BD-4789-BB87-DC44CDE8FD9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E40EE1C-2E26-4625-AAE3-1FAAFEAD67B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3FEA06-CD3B-4EC1-B1EB-B804A8CEB1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585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Какие формы сканируем для отправки в РЦОИ?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38200" y="1690688"/>
            <a:ext cx="11426505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800" b="1" dirty="0"/>
          </a:p>
          <a:p>
            <a:r>
              <a:rPr lang="ru-RU" sz="3200" b="1" dirty="0"/>
              <a:t>ИС-02</a:t>
            </a:r>
            <a:r>
              <a:rPr lang="ru-RU" sz="2400" dirty="0"/>
              <a:t>  Форма ведомости учета проведения </a:t>
            </a:r>
            <a:br>
              <a:rPr lang="ru-RU" sz="2400" dirty="0"/>
            </a:br>
            <a:r>
              <a:rPr lang="ru-RU" sz="2400" dirty="0"/>
              <a:t>                 итогового собеседования в аудитории</a:t>
            </a:r>
            <a:endParaRPr lang="ru-RU" sz="2000" i="1" dirty="0"/>
          </a:p>
          <a:p>
            <a:endParaRPr lang="ru-RU" sz="2000" i="1" dirty="0"/>
          </a:p>
          <a:p>
            <a:r>
              <a:rPr lang="ru-RU" sz="3200" b="1" dirty="0"/>
              <a:t>ИС-03</a:t>
            </a:r>
            <a:r>
              <a:rPr lang="ru-RU" sz="2400" dirty="0"/>
              <a:t>  Протокол эксперта для оценивания ответов </a:t>
            </a:r>
            <a:br>
              <a:rPr lang="ru-RU" sz="2400" dirty="0"/>
            </a:br>
            <a:r>
              <a:rPr lang="ru-RU" sz="2400" dirty="0"/>
              <a:t>                 участников итогового собеседования</a:t>
            </a:r>
          </a:p>
          <a:p>
            <a:endParaRPr lang="ru-RU" sz="2000" i="1" dirty="0"/>
          </a:p>
          <a:p>
            <a:r>
              <a:rPr lang="ru-RU" sz="3200" b="1" dirty="0"/>
              <a:t>ИС-08</a:t>
            </a:r>
            <a:r>
              <a:rPr lang="ru-RU" sz="2400" dirty="0"/>
              <a:t>  Акт о досрочном завершении итогового собеседования</a:t>
            </a:r>
            <a:br>
              <a:rPr lang="ru-RU" sz="2400" dirty="0"/>
            </a:br>
            <a:r>
              <a:rPr lang="ru-RU" sz="2400" dirty="0"/>
              <a:t>                 по русскому языку по уважительной причине </a:t>
            </a:r>
            <a:r>
              <a:rPr lang="ru-RU" sz="2400" i="1" dirty="0"/>
              <a:t>(при наличии)</a:t>
            </a:r>
          </a:p>
          <a:p>
            <a:endParaRPr lang="ru-RU" sz="2400" dirty="0"/>
          </a:p>
          <a:p>
            <a:r>
              <a:rPr lang="ru-RU" sz="3200" b="1" dirty="0"/>
              <a:t>ППЭ-12-02</a:t>
            </a:r>
            <a:r>
              <a:rPr lang="ru-RU" sz="2400" dirty="0"/>
              <a:t> </a:t>
            </a:r>
            <a:r>
              <a:rPr lang="ru-RU" sz="2000" i="1" dirty="0"/>
              <a:t>(если была коррекция персональных данных)</a:t>
            </a:r>
          </a:p>
          <a:p>
            <a:endParaRPr lang="ru-RU" sz="2400" dirty="0"/>
          </a:p>
        </p:txBody>
      </p:sp>
      <p:sp>
        <p:nvSpPr>
          <p:cNvPr id="5" name="Пятно 2 10">
            <a:extLst>
              <a:ext uri="{FF2B5EF4-FFF2-40B4-BE49-F238E27FC236}">
                <a16:creationId xmlns:a16="http://schemas.microsoft.com/office/drawing/2014/main" id="{8CC9DB37-3158-4FAC-BFCE-F35ECD2E9058}"/>
              </a:ext>
            </a:extLst>
          </p:cNvPr>
          <p:cNvSpPr/>
          <p:nvPr/>
        </p:nvSpPr>
        <p:spPr>
          <a:xfrm>
            <a:off x="7508147" y="1534537"/>
            <a:ext cx="4437776" cy="2693513"/>
          </a:xfrm>
          <a:prstGeom prst="irregularSeal2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/>
              <a:t>Сканируем на Станции удаленного сканирования </a:t>
            </a:r>
            <a:r>
              <a:rPr lang="ru-RU" sz="2000" b="1" dirty="0"/>
              <a:t>2.0</a:t>
            </a:r>
            <a:endParaRPr lang="ru-RU" sz="1600" b="1" dirty="0"/>
          </a:p>
        </p:txBody>
      </p:sp>
    </p:spTree>
    <p:extLst>
      <p:ext uri="{BB962C8B-B14F-4D97-AF65-F5344CB8AC3E}">
        <p14:creationId xmlns:p14="http://schemas.microsoft.com/office/powerpoint/2010/main" val="27053703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Как называть папку (архив) для экспорта</a:t>
            </a:r>
            <a:r>
              <a:rPr lang="en-US" dirty="0"/>
              <a:t> </a:t>
            </a:r>
            <a:r>
              <a:rPr lang="ru-RU" dirty="0"/>
              <a:t>форм и аудиозаписей ответов ИС-9 в РЦОИ?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063804" y="2041280"/>
            <a:ext cx="1028999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/>
              <a:t>MSU</a:t>
            </a:r>
            <a:r>
              <a:rPr lang="en-US" sz="4800" dirty="0"/>
              <a:t>_</a:t>
            </a:r>
            <a:r>
              <a:rPr lang="en-US" sz="4800" b="1" dirty="0">
                <a:solidFill>
                  <a:srgbClr val="00B050"/>
                </a:solidFill>
              </a:rPr>
              <a:t>XXX</a:t>
            </a:r>
            <a:r>
              <a:rPr lang="en-US" sz="4800" dirty="0"/>
              <a:t>_</a:t>
            </a:r>
            <a:r>
              <a:rPr lang="en-US" sz="4800" b="1" dirty="0"/>
              <a:t>SCH</a:t>
            </a:r>
            <a:r>
              <a:rPr lang="en-US" sz="4800" dirty="0"/>
              <a:t>_</a:t>
            </a:r>
            <a:r>
              <a:rPr lang="en-US" sz="4800" b="1" dirty="0">
                <a:solidFill>
                  <a:srgbClr val="00B0F0"/>
                </a:solidFill>
              </a:rPr>
              <a:t>ZZZZZZ</a:t>
            </a:r>
            <a:r>
              <a:rPr lang="en-US" sz="4800" dirty="0"/>
              <a:t>_</a:t>
            </a:r>
            <a:r>
              <a:rPr lang="en-US" sz="4800" b="1" dirty="0">
                <a:solidFill>
                  <a:srgbClr val="7030A0"/>
                </a:solidFill>
              </a:rPr>
              <a:t>SOB</a:t>
            </a:r>
            <a:r>
              <a:rPr lang="en-US" sz="4800" dirty="0"/>
              <a:t>_</a:t>
            </a:r>
            <a:r>
              <a:rPr lang="en-US" sz="4800" b="1" dirty="0">
                <a:solidFill>
                  <a:srgbClr val="FFC000"/>
                </a:solidFill>
              </a:rPr>
              <a:t>DDMMYY</a:t>
            </a:r>
            <a:endParaRPr lang="ru-RU" sz="4800" b="1" dirty="0">
              <a:solidFill>
                <a:srgbClr val="FFC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38200" y="4156683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759915" y="3144693"/>
            <a:ext cx="1067217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B050"/>
                </a:solidFill>
              </a:rPr>
              <a:t>XXX</a:t>
            </a:r>
            <a:r>
              <a:rPr lang="ru-RU" sz="2400" dirty="0">
                <a:solidFill>
                  <a:srgbClr val="00B050"/>
                </a:solidFill>
              </a:rPr>
              <a:t> </a:t>
            </a:r>
            <a:r>
              <a:rPr lang="ru-RU" sz="2000" dirty="0"/>
              <a:t>	  трехзначный номер, код МСУ, например, для МСУ 10 код будет 010; </a:t>
            </a:r>
          </a:p>
          <a:p>
            <a:endParaRPr lang="ru-RU" sz="2000" dirty="0"/>
          </a:p>
          <a:p>
            <a:r>
              <a:rPr lang="en-US" sz="2400" b="1" dirty="0">
                <a:solidFill>
                  <a:srgbClr val="00B0F0"/>
                </a:solidFill>
              </a:rPr>
              <a:t>ZZZZZZ </a:t>
            </a:r>
            <a:r>
              <a:rPr lang="ru-RU" sz="2400" b="1" dirty="0">
                <a:solidFill>
                  <a:srgbClr val="00B0F0"/>
                </a:solidFill>
              </a:rPr>
              <a:t> </a:t>
            </a:r>
            <a:r>
              <a:rPr lang="ru-RU" sz="2000" dirty="0"/>
              <a:t>шестизначный номер, код пункта проведения экзамена в РИС, например, для ППЭ с 	  кодом 100 это будет 000100; </a:t>
            </a:r>
          </a:p>
          <a:p>
            <a:endParaRPr lang="ru-RU" sz="2000" dirty="0"/>
          </a:p>
          <a:p>
            <a:r>
              <a:rPr lang="en-US" sz="2400" b="1" dirty="0">
                <a:solidFill>
                  <a:srgbClr val="7030A0"/>
                </a:solidFill>
              </a:rPr>
              <a:t>SOB</a:t>
            </a:r>
            <a:r>
              <a:rPr lang="en-US" sz="2000" dirty="0"/>
              <a:t>	  </a:t>
            </a:r>
            <a:r>
              <a:rPr lang="ru-RU" sz="2000" dirty="0"/>
              <a:t>указывает на тип экзамена: </a:t>
            </a:r>
            <a:r>
              <a:rPr lang="en-US" sz="2000" dirty="0"/>
              <a:t>SOB –</a:t>
            </a:r>
            <a:r>
              <a:rPr lang="ru-RU" sz="2000" dirty="0"/>
              <a:t> итоговое собеседование</a:t>
            </a:r>
            <a:r>
              <a:rPr lang="en-US" sz="2000" dirty="0"/>
              <a:t> </a:t>
            </a:r>
            <a:endParaRPr lang="ru-RU" sz="2000" dirty="0"/>
          </a:p>
          <a:p>
            <a:endParaRPr lang="ru-RU" sz="2000" b="1" dirty="0"/>
          </a:p>
          <a:p>
            <a:r>
              <a:rPr lang="en-US" sz="2400" b="1" dirty="0">
                <a:solidFill>
                  <a:srgbClr val="FFC000"/>
                </a:solidFill>
              </a:rPr>
              <a:t>DDMMYY</a:t>
            </a:r>
            <a:r>
              <a:rPr lang="ru-RU" sz="2000" b="1" dirty="0"/>
              <a:t> </a:t>
            </a:r>
            <a:r>
              <a:rPr lang="en-US" sz="2000" b="1" dirty="0"/>
              <a:t>  </a:t>
            </a:r>
            <a:r>
              <a:rPr lang="ru-RU" sz="2000" dirty="0"/>
              <a:t>дата проведения итогового собеседования , например, если оно проводилось 	        	         9 февраля 2022 года, то вы указываете 090222</a:t>
            </a:r>
          </a:p>
          <a:p>
            <a:endParaRPr lang="ru-RU" sz="20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930565" y="2041280"/>
            <a:ext cx="10533554" cy="849413"/>
          </a:xfrm>
          <a:prstGeom prst="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/>
          </a:p>
        </p:txBody>
      </p:sp>
    </p:spTree>
    <p:extLst>
      <p:ext uri="{BB962C8B-B14F-4D97-AF65-F5344CB8AC3E}">
        <p14:creationId xmlns:p14="http://schemas.microsoft.com/office/powerpoint/2010/main" val="1190123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547EE35-CD31-4B8F-84A8-7D7C9AE87D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Что складываем в файл-архив для РЦОИ?</a:t>
            </a:r>
          </a:p>
        </p:txBody>
      </p:sp>
      <p:sp>
        <p:nvSpPr>
          <p:cNvPr id="7" name="Объект 6">
            <a:extLst>
              <a:ext uri="{FF2B5EF4-FFF2-40B4-BE49-F238E27FC236}">
                <a16:creationId xmlns:a16="http://schemas.microsoft.com/office/drawing/2014/main" id="{8EE67F1B-058B-4CD9-BC98-3DA25417F1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b="1" dirty="0"/>
              <a:t>Индивидуальные записи ответов участников в аудитории</a:t>
            </a:r>
            <a:r>
              <a:rPr lang="ru-RU" dirty="0"/>
              <a:t> (формат </a:t>
            </a:r>
            <a:r>
              <a:rPr lang="en-US" dirty="0"/>
              <a:t>.PART</a:t>
            </a:r>
            <a:r>
              <a:rPr lang="ru-RU" dirty="0"/>
              <a:t>, выгружаются в отдельную папку для каждой аудитории из Автономной станции записи)</a:t>
            </a:r>
          </a:p>
          <a:p>
            <a:r>
              <a:rPr lang="ru-RU" b="1" dirty="0"/>
              <a:t>Потоковая запись ответов в аудитории </a:t>
            </a:r>
            <a:r>
              <a:rPr lang="ru-RU" dirty="0"/>
              <a:t>(формат </a:t>
            </a:r>
            <a:r>
              <a:rPr lang="en-US" dirty="0"/>
              <a:t>.OGG</a:t>
            </a:r>
            <a:r>
              <a:rPr lang="ru-RU" dirty="0"/>
              <a:t>,один файл для каждой аудитории, выгружается из Автономной станции записи)</a:t>
            </a:r>
          </a:p>
          <a:p>
            <a:r>
              <a:rPr lang="ru-RU" b="1" dirty="0">
                <a:solidFill>
                  <a:srgbClr val="FF0000"/>
                </a:solidFill>
              </a:rPr>
              <a:t>Формы</a:t>
            </a:r>
            <a:r>
              <a:rPr lang="ru-RU" b="1" dirty="0"/>
              <a:t> </a:t>
            </a:r>
            <a:r>
              <a:rPr lang="ru-RU" b="1" dirty="0">
                <a:solidFill>
                  <a:srgbClr val="FF0000"/>
                </a:solidFill>
              </a:rPr>
              <a:t>ИС-02</a:t>
            </a:r>
            <a:r>
              <a:rPr lang="ru-RU" b="1" dirty="0"/>
              <a:t>, </a:t>
            </a:r>
            <a:r>
              <a:rPr lang="ru-RU" b="1" dirty="0">
                <a:solidFill>
                  <a:srgbClr val="FF0000"/>
                </a:solidFill>
              </a:rPr>
              <a:t>ИС-03</a:t>
            </a:r>
            <a:r>
              <a:rPr lang="ru-RU" b="1" dirty="0"/>
              <a:t>, </a:t>
            </a:r>
            <a:r>
              <a:rPr lang="ru-RU" b="1" dirty="0">
                <a:solidFill>
                  <a:srgbClr val="FF0000"/>
                </a:solidFill>
              </a:rPr>
              <a:t>ИС-08</a:t>
            </a:r>
            <a:r>
              <a:rPr lang="ru-RU" b="1" dirty="0"/>
              <a:t> </a:t>
            </a:r>
            <a:r>
              <a:rPr lang="ru-RU" dirty="0"/>
              <a:t>(при наличии), </a:t>
            </a:r>
            <a:r>
              <a:rPr lang="ru-RU" b="1" dirty="0">
                <a:solidFill>
                  <a:srgbClr val="FF0000"/>
                </a:solidFill>
              </a:rPr>
              <a:t>ППЭ-12-02</a:t>
            </a:r>
            <a:r>
              <a:rPr lang="ru-RU" dirty="0"/>
              <a:t> (при наличии) (формат </a:t>
            </a:r>
            <a:r>
              <a:rPr lang="en-US" dirty="0"/>
              <a:t>TIFF</a:t>
            </a:r>
            <a:r>
              <a:rPr lang="ru-RU" dirty="0"/>
              <a:t>, экспортируются из Станции удаленного сканирования 2.0, один файл на все ОО)</a:t>
            </a:r>
          </a:p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Результаты итогового собеседования </a:t>
            </a:r>
            <a:r>
              <a:rPr lang="ru-RU" dirty="0"/>
              <a:t>(формат </a:t>
            </a:r>
            <a:r>
              <a:rPr lang="en-US" dirty="0"/>
              <a:t>XML</a:t>
            </a:r>
            <a:r>
              <a:rPr lang="ru-RU" dirty="0"/>
              <a:t>, один файл на ОО)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925570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Прямоугольник 28">
            <a:extLst>
              <a:ext uri="{FF2B5EF4-FFF2-40B4-BE49-F238E27FC236}">
                <a16:creationId xmlns:a16="http://schemas.microsoft.com/office/drawing/2014/main" id="{DDF9D75C-5993-4016-9BC9-F137CE8D5ABD}"/>
              </a:ext>
            </a:extLst>
          </p:cNvPr>
          <p:cNvSpPr/>
          <p:nvPr/>
        </p:nvSpPr>
        <p:spPr>
          <a:xfrm>
            <a:off x="7323594" y="2112062"/>
            <a:ext cx="1044303" cy="391443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.PART</a:t>
            </a:r>
            <a:endParaRPr lang="ru-RU" b="1" dirty="0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B2C1F88-54B5-4ED1-A461-6F7CA3A86A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Что складываем в файл-архив для РЦОИ?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0FD45EAA-6DC3-48D0-BE36-814D43D98A92}"/>
              </a:ext>
            </a:extLst>
          </p:cNvPr>
          <p:cNvSpPr/>
          <p:nvPr/>
        </p:nvSpPr>
        <p:spPr>
          <a:xfrm>
            <a:off x="3143250" y="2627099"/>
            <a:ext cx="3396524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/>
              <a:t>Автономная станция записи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2D9E9CC2-14A2-4FD0-A346-41115A2DBAE4}"/>
              </a:ext>
            </a:extLst>
          </p:cNvPr>
          <p:cNvSpPr/>
          <p:nvPr/>
        </p:nvSpPr>
        <p:spPr>
          <a:xfrm>
            <a:off x="3143250" y="4540622"/>
            <a:ext cx="3396524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/>
              <a:t>Станция удаленного сканирования 2.0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61F71A2C-8F93-4DC4-BB40-91CA244AC151}"/>
              </a:ext>
            </a:extLst>
          </p:cNvPr>
          <p:cNvSpPr/>
          <p:nvPr/>
        </p:nvSpPr>
        <p:spPr>
          <a:xfrm>
            <a:off x="3173543" y="5730875"/>
            <a:ext cx="3396525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[</a:t>
            </a:r>
            <a:r>
              <a:rPr lang="ru-RU" sz="2000" dirty="0"/>
              <a:t>Ш22</a:t>
            </a:r>
            <a:r>
              <a:rPr lang="en-US" sz="2000" dirty="0"/>
              <a:t>] </a:t>
            </a:r>
            <a:r>
              <a:rPr lang="ru-RU" sz="2000" dirty="0"/>
              <a:t>Результаты итогового собеседования</a:t>
            </a: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CFACB35D-8648-4AB8-AC33-FAC29CA880F7}"/>
              </a:ext>
            </a:extLst>
          </p:cNvPr>
          <p:cNvSpPr/>
          <p:nvPr/>
        </p:nvSpPr>
        <p:spPr>
          <a:xfrm>
            <a:off x="7743364" y="5916154"/>
            <a:ext cx="1008383" cy="391443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.XML</a:t>
            </a:r>
            <a:endParaRPr lang="ru-RU" b="1" dirty="0"/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44D15575-B66F-456B-AABE-76AED3BD6E19}"/>
              </a:ext>
            </a:extLst>
          </p:cNvPr>
          <p:cNvSpPr/>
          <p:nvPr/>
        </p:nvSpPr>
        <p:spPr>
          <a:xfrm>
            <a:off x="7677892" y="2405366"/>
            <a:ext cx="1044303" cy="391443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.PART</a:t>
            </a:r>
            <a:endParaRPr lang="ru-RU" b="1" dirty="0"/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790094FE-4348-4FA7-8868-ACFC0171ABB2}"/>
              </a:ext>
            </a:extLst>
          </p:cNvPr>
          <p:cNvSpPr/>
          <p:nvPr/>
        </p:nvSpPr>
        <p:spPr>
          <a:xfrm>
            <a:off x="8015262" y="2698303"/>
            <a:ext cx="1044303" cy="391443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.PACK</a:t>
            </a:r>
            <a:endParaRPr lang="ru-RU" b="1" dirty="0"/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51942BD3-8925-4C92-A934-A2BB18B79DA4}"/>
              </a:ext>
            </a:extLst>
          </p:cNvPr>
          <p:cNvSpPr/>
          <p:nvPr/>
        </p:nvSpPr>
        <p:spPr>
          <a:xfrm>
            <a:off x="7772497" y="3599336"/>
            <a:ext cx="1044303" cy="391443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.OGG</a:t>
            </a:r>
            <a:endParaRPr lang="ru-RU" b="1" dirty="0"/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42824822-2986-4C0A-B474-E2E9F2547566}"/>
              </a:ext>
            </a:extLst>
          </p:cNvPr>
          <p:cNvSpPr/>
          <p:nvPr/>
        </p:nvSpPr>
        <p:spPr>
          <a:xfrm>
            <a:off x="7779284" y="4734614"/>
            <a:ext cx="1044303" cy="391443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.TIFF</a:t>
            </a:r>
            <a:endParaRPr lang="ru-RU" b="1" dirty="0"/>
          </a:p>
        </p:txBody>
      </p:sp>
      <p:sp>
        <p:nvSpPr>
          <p:cNvPr id="14" name="Стрелка: штриховая вправо 13">
            <a:extLst>
              <a:ext uri="{FF2B5EF4-FFF2-40B4-BE49-F238E27FC236}">
                <a16:creationId xmlns:a16="http://schemas.microsoft.com/office/drawing/2014/main" id="{31796448-16E8-462C-9D18-07B8B06D9A6B}"/>
              </a:ext>
            </a:extLst>
          </p:cNvPr>
          <p:cNvSpPr/>
          <p:nvPr/>
        </p:nvSpPr>
        <p:spPr>
          <a:xfrm>
            <a:off x="6760030" y="2778873"/>
            <a:ext cx="716098" cy="449052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: штриховая вправо 14">
            <a:extLst>
              <a:ext uri="{FF2B5EF4-FFF2-40B4-BE49-F238E27FC236}">
                <a16:creationId xmlns:a16="http://schemas.microsoft.com/office/drawing/2014/main" id="{D87B8B80-7009-464B-A237-67AC04338E64}"/>
              </a:ext>
            </a:extLst>
          </p:cNvPr>
          <p:cNvSpPr/>
          <p:nvPr/>
        </p:nvSpPr>
        <p:spPr>
          <a:xfrm>
            <a:off x="6802568" y="4697096"/>
            <a:ext cx="716098" cy="449052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трелка: штриховая вправо 15">
            <a:extLst>
              <a:ext uri="{FF2B5EF4-FFF2-40B4-BE49-F238E27FC236}">
                <a16:creationId xmlns:a16="http://schemas.microsoft.com/office/drawing/2014/main" id="{CA096AFE-44F8-4609-8D4F-5E6735DB5D51}"/>
              </a:ext>
            </a:extLst>
          </p:cNvPr>
          <p:cNvSpPr/>
          <p:nvPr/>
        </p:nvSpPr>
        <p:spPr>
          <a:xfrm>
            <a:off x="6780706" y="5916154"/>
            <a:ext cx="716098" cy="449052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: один усеченный угол 16">
            <a:extLst>
              <a:ext uri="{FF2B5EF4-FFF2-40B4-BE49-F238E27FC236}">
                <a16:creationId xmlns:a16="http://schemas.microsoft.com/office/drawing/2014/main" id="{86AC0A9F-D9F2-459E-ACBA-D2044D68E313}"/>
              </a:ext>
            </a:extLst>
          </p:cNvPr>
          <p:cNvSpPr/>
          <p:nvPr/>
        </p:nvSpPr>
        <p:spPr>
          <a:xfrm>
            <a:off x="10689878" y="3632859"/>
            <a:ext cx="1044303" cy="715839"/>
          </a:xfrm>
          <a:prstGeom prst="snip1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/>
              <a:t>ZIP</a:t>
            </a:r>
            <a:endParaRPr lang="ru-RU" sz="3200" b="1" dirty="0"/>
          </a:p>
        </p:txBody>
      </p:sp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id="{C4E39B76-43AC-42F5-893F-6B1D8408EBB2}"/>
              </a:ext>
            </a:extLst>
          </p:cNvPr>
          <p:cNvSpPr/>
          <p:nvPr/>
        </p:nvSpPr>
        <p:spPr>
          <a:xfrm>
            <a:off x="8321477" y="2997656"/>
            <a:ext cx="1044303" cy="391443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.PDF</a:t>
            </a:r>
            <a:endParaRPr lang="ru-RU" b="1" dirty="0"/>
          </a:p>
        </p:txBody>
      </p:sp>
      <p:sp>
        <p:nvSpPr>
          <p:cNvPr id="19" name="Прямоугольник 18">
            <a:extLst>
              <a:ext uri="{FF2B5EF4-FFF2-40B4-BE49-F238E27FC236}">
                <a16:creationId xmlns:a16="http://schemas.microsoft.com/office/drawing/2014/main" id="{593FF83C-91C0-4485-B603-13F7272688D0}"/>
              </a:ext>
            </a:extLst>
          </p:cNvPr>
          <p:cNvSpPr/>
          <p:nvPr/>
        </p:nvSpPr>
        <p:spPr>
          <a:xfrm>
            <a:off x="8589421" y="3785372"/>
            <a:ext cx="1044303" cy="391443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.PDF</a:t>
            </a:r>
            <a:endParaRPr lang="ru-RU" b="1" dirty="0"/>
          </a:p>
        </p:txBody>
      </p:sp>
      <p:sp>
        <p:nvSpPr>
          <p:cNvPr id="20" name="Стрелка: шеврон 19">
            <a:extLst>
              <a:ext uri="{FF2B5EF4-FFF2-40B4-BE49-F238E27FC236}">
                <a16:creationId xmlns:a16="http://schemas.microsoft.com/office/drawing/2014/main" id="{24D0D291-B1FE-4EC1-9B35-D4075ADE15E7}"/>
              </a:ext>
            </a:extLst>
          </p:cNvPr>
          <p:cNvSpPr/>
          <p:nvPr/>
        </p:nvSpPr>
        <p:spPr>
          <a:xfrm>
            <a:off x="9692990" y="1920010"/>
            <a:ext cx="716098" cy="4465936"/>
          </a:xfrm>
          <a:prstGeom prst="chevron">
            <a:avLst>
              <a:gd name="adj" fmla="val 6862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430E4DDA-2E68-4F15-B0DB-B6B78F158E01}"/>
              </a:ext>
            </a:extLst>
          </p:cNvPr>
          <p:cNvSpPr txBox="1"/>
          <p:nvPr/>
        </p:nvSpPr>
        <p:spPr>
          <a:xfrm>
            <a:off x="471558" y="2258236"/>
            <a:ext cx="24249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/>
              <a:t>Индивидуальные записи ответов участников 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0E33A6FA-0F28-47EE-8CA3-4BD7642E2D7D}"/>
              </a:ext>
            </a:extLst>
          </p:cNvPr>
          <p:cNvSpPr txBox="1"/>
          <p:nvPr/>
        </p:nvSpPr>
        <p:spPr>
          <a:xfrm>
            <a:off x="496562" y="3266791"/>
            <a:ext cx="24249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/>
              <a:t>Потоковая запись ответов участников в аудитории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BBBA7419-7B81-483B-9298-ED347E24B692}"/>
              </a:ext>
            </a:extLst>
          </p:cNvPr>
          <p:cNvSpPr txBox="1"/>
          <p:nvPr/>
        </p:nvSpPr>
        <p:spPr>
          <a:xfrm>
            <a:off x="502015" y="4697096"/>
            <a:ext cx="24249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/>
              <a:t>Формы ИС-02, ИС-03 , ИС-08,</a:t>
            </a:r>
          </a:p>
          <a:p>
            <a:r>
              <a:rPr lang="ru-RU" sz="1400" dirty="0"/>
              <a:t>ППЭ-12-02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CF176453-F2A1-480F-B4A0-262BF0981F3A}"/>
              </a:ext>
            </a:extLst>
          </p:cNvPr>
          <p:cNvSpPr txBox="1"/>
          <p:nvPr/>
        </p:nvSpPr>
        <p:spPr>
          <a:xfrm>
            <a:off x="496562" y="5634821"/>
            <a:ext cx="242497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/>
              <a:t>Специализированная форма для внесения результатов проведения итогового собеседования 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A4C75285-D142-4596-897E-F892D346B752}"/>
              </a:ext>
            </a:extLst>
          </p:cNvPr>
          <p:cNvSpPr txBox="1"/>
          <p:nvPr/>
        </p:nvSpPr>
        <p:spPr>
          <a:xfrm>
            <a:off x="509397" y="1692733"/>
            <a:ext cx="18850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/>
              <a:t>ЧТО складываем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00DCF1A7-3D36-4D83-91D3-5A64230BFCDB}"/>
              </a:ext>
            </a:extLst>
          </p:cNvPr>
          <p:cNvSpPr txBox="1"/>
          <p:nvPr/>
        </p:nvSpPr>
        <p:spPr>
          <a:xfrm>
            <a:off x="3575321" y="1692733"/>
            <a:ext cx="24619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/>
              <a:t>ЧЕМ можно выгрузить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A2C5676C-C59F-40B8-A0F6-493EE13AE8DF}"/>
              </a:ext>
            </a:extLst>
          </p:cNvPr>
          <p:cNvSpPr txBox="1"/>
          <p:nvPr/>
        </p:nvSpPr>
        <p:spPr>
          <a:xfrm>
            <a:off x="7160617" y="1678695"/>
            <a:ext cx="21849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/>
              <a:t>ФОРМАТЫ ФАЙЛОВ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BBBB0779-BB14-4C70-BFE7-8B0D07B9ED9D}"/>
              </a:ext>
            </a:extLst>
          </p:cNvPr>
          <p:cNvSpPr txBox="1"/>
          <p:nvPr/>
        </p:nvSpPr>
        <p:spPr>
          <a:xfrm>
            <a:off x="10717151" y="2796498"/>
            <a:ext cx="112268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/>
              <a:t>ФОРМАТ </a:t>
            </a:r>
            <a:br>
              <a:rPr lang="ru-RU" b="1" dirty="0"/>
            </a:br>
            <a:r>
              <a:rPr lang="ru-RU" b="1" dirty="0"/>
              <a:t>АРХИВА</a:t>
            </a:r>
          </a:p>
        </p:txBody>
      </p:sp>
    </p:spTree>
    <p:extLst>
      <p:ext uri="{BB962C8B-B14F-4D97-AF65-F5344CB8AC3E}">
        <p14:creationId xmlns:p14="http://schemas.microsoft.com/office/powerpoint/2010/main" val="6899468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3982AF3D-3324-4796-B9F1-983583D103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2669"/>
            <a:ext cx="10515600" cy="1325563"/>
          </a:xfrm>
        </p:spPr>
        <p:txBody>
          <a:bodyPr/>
          <a:lstStyle/>
          <a:p>
            <a:r>
              <a:rPr lang="ru-RU" dirty="0"/>
              <a:t>Куда отправляем архивы для РЦОИ?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65A1AF68-7CAE-4076-BB4A-EDBDF8D68F8C}"/>
              </a:ext>
            </a:extLst>
          </p:cNvPr>
          <p:cNvSpPr/>
          <p:nvPr/>
        </p:nvSpPr>
        <p:spPr>
          <a:xfrm>
            <a:off x="371475" y="2271713"/>
            <a:ext cx="1962150" cy="17335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err="1"/>
              <a:t>ViPNet</a:t>
            </a:r>
            <a:r>
              <a:rPr lang="ru-RU" sz="4400" dirty="0"/>
              <a:t> </a:t>
            </a:r>
            <a:r>
              <a:rPr lang="en-US" sz="4400" dirty="0"/>
              <a:t>Client</a:t>
            </a:r>
            <a:endParaRPr lang="ru-RU" sz="4400" dirty="0"/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5CD2CB38-CB14-4B9E-B9D4-140D451481D1}"/>
              </a:ext>
            </a:extLst>
          </p:cNvPr>
          <p:cNvSpPr/>
          <p:nvPr/>
        </p:nvSpPr>
        <p:spPr>
          <a:xfrm>
            <a:off x="695325" y="3758407"/>
            <a:ext cx="2200275" cy="61436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/>
              <a:t>отправляем через </a:t>
            </a:r>
            <a:br>
              <a:rPr lang="ru-RU" sz="2000" dirty="0"/>
            </a:br>
            <a:r>
              <a:rPr lang="ru-RU" sz="2000" dirty="0"/>
              <a:t>Файловый сервис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6C1FEA99-6766-45FB-8A7B-582BBE36128F}"/>
              </a:ext>
            </a:extLst>
          </p:cNvPr>
          <p:cNvSpPr/>
          <p:nvPr/>
        </p:nvSpPr>
        <p:spPr>
          <a:xfrm>
            <a:off x="4095752" y="1657351"/>
            <a:ext cx="3038476" cy="61436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/>
              <a:t>6114 Региональный центр </a:t>
            </a:r>
            <a:br>
              <a:rPr lang="en-US" sz="1600" dirty="0"/>
            </a:br>
            <a:r>
              <a:rPr lang="ru-RU" sz="1600" dirty="0"/>
              <a:t>обработки информации </a:t>
            </a:r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E524C746-99C4-4FF7-B81E-2883EF721BA9}"/>
              </a:ext>
            </a:extLst>
          </p:cNvPr>
          <p:cNvSpPr/>
          <p:nvPr/>
        </p:nvSpPr>
        <p:spPr>
          <a:xfrm>
            <a:off x="4095750" y="2477291"/>
            <a:ext cx="3038476" cy="61436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/>
              <a:t>6114 Региональный центр </a:t>
            </a:r>
            <a:br>
              <a:rPr lang="en-US" sz="1600" dirty="0"/>
            </a:br>
            <a:r>
              <a:rPr lang="ru-RU" sz="1600" dirty="0"/>
              <a:t>обработки информации_зона_1 </a:t>
            </a:r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C540FEBC-3276-4760-A876-DCD696EE4786}"/>
              </a:ext>
            </a:extLst>
          </p:cNvPr>
          <p:cNvSpPr/>
          <p:nvPr/>
        </p:nvSpPr>
        <p:spPr>
          <a:xfrm>
            <a:off x="4095748" y="3297231"/>
            <a:ext cx="3038477" cy="61436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/>
              <a:t>6114 Региональный центр </a:t>
            </a:r>
            <a:br>
              <a:rPr lang="en-US" sz="1600" dirty="0"/>
            </a:br>
            <a:r>
              <a:rPr lang="ru-RU" sz="1600" dirty="0"/>
              <a:t>обработки информации_зона_2 </a:t>
            </a:r>
          </a:p>
        </p:txBody>
      </p:sp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id="{5B4AC9DD-10F2-4EAF-98A7-54B23FC7DC06}"/>
              </a:ext>
            </a:extLst>
          </p:cNvPr>
          <p:cNvSpPr/>
          <p:nvPr/>
        </p:nvSpPr>
        <p:spPr>
          <a:xfrm>
            <a:off x="4095749" y="4117171"/>
            <a:ext cx="3038477" cy="61436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/>
              <a:t>6114 Региональный центр </a:t>
            </a:r>
            <a:br>
              <a:rPr lang="en-US" sz="1600" dirty="0"/>
            </a:br>
            <a:r>
              <a:rPr lang="ru-RU" sz="1600" dirty="0"/>
              <a:t>обработки информации_зона_3 </a:t>
            </a:r>
          </a:p>
        </p:txBody>
      </p:sp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id="{C64CDEF8-10A3-45FE-A169-8645264442E9}"/>
              </a:ext>
            </a:extLst>
          </p:cNvPr>
          <p:cNvSpPr/>
          <p:nvPr/>
        </p:nvSpPr>
        <p:spPr>
          <a:xfrm>
            <a:off x="4095748" y="4953314"/>
            <a:ext cx="3038478" cy="61436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/>
              <a:t>6114 Региональный центр </a:t>
            </a:r>
            <a:br>
              <a:rPr lang="en-US" sz="1600" dirty="0"/>
            </a:br>
            <a:r>
              <a:rPr lang="ru-RU" sz="1600" dirty="0"/>
              <a:t>обработки информации_зона_4 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65FA80DD-6ECC-4F6E-B5E9-C93DD7040F35}"/>
              </a:ext>
            </a:extLst>
          </p:cNvPr>
          <p:cNvSpPr txBox="1"/>
          <p:nvPr/>
        </p:nvSpPr>
        <p:spPr>
          <a:xfrm>
            <a:off x="7177206" y="1597505"/>
            <a:ext cx="31474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/>
              <a:t>Артемовский ГО, Владивостокский ГО, </a:t>
            </a:r>
            <a:br>
              <a:rPr lang="ru-RU" sz="1400" dirty="0"/>
            </a:br>
            <a:r>
              <a:rPr lang="ru-RU" sz="1400" dirty="0"/>
              <a:t>Находкинский ГО, Уссурийский ГО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E866EE90-6AA9-4ECB-B7F2-DB97043F78C1}"/>
              </a:ext>
            </a:extLst>
          </p:cNvPr>
          <p:cNvSpPr txBox="1"/>
          <p:nvPr/>
        </p:nvSpPr>
        <p:spPr>
          <a:xfrm>
            <a:off x="7162802" y="2385207"/>
            <a:ext cx="4620560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err="1"/>
              <a:t>Арсеньевский</a:t>
            </a:r>
            <a:r>
              <a:rPr lang="ru-RU" sz="1400" dirty="0"/>
              <a:t> ГО, </a:t>
            </a:r>
            <a:r>
              <a:rPr lang="ru-RU" sz="1400" dirty="0" err="1"/>
              <a:t>Дальнегорский</a:t>
            </a:r>
            <a:r>
              <a:rPr lang="ru-RU" sz="1400" dirty="0"/>
              <a:t> ГО, </a:t>
            </a:r>
            <a:r>
              <a:rPr lang="ru-RU" sz="1400" dirty="0" err="1"/>
              <a:t>Дальнереченкий</a:t>
            </a:r>
            <a:r>
              <a:rPr lang="ru-RU" sz="1400" dirty="0"/>
              <a:t> ГО,</a:t>
            </a:r>
          </a:p>
          <a:p>
            <a:r>
              <a:rPr lang="ru-RU" sz="1400" dirty="0"/>
              <a:t>Кавалеровский МР, Красноармейский МР, </a:t>
            </a:r>
            <a:br>
              <a:rPr lang="ru-RU" sz="1400" dirty="0"/>
            </a:br>
            <a:r>
              <a:rPr lang="ru-RU" sz="1400" dirty="0" err="1"/>
              <a:t>Дальнереченский</a:t>
            </a:r>
            <a:r>
              <a:rPr lang="ru-RU" sz="1400" dirty="0"/>
              <a:t> МР, Кировский МР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C1DD1388-972F-442F-88BB-1D8C8E895448}"/>
              </a:ext>
            </a:extLst>
          </p:cNvPr>
          <p:cNvSpPr txBox="1"/>
          <p:nvPr/>
        </p:nvSpPr>
        <p:spPr>
          <a:xfrm>
            <a:off x="7177206" y="3201850"/>
            <a:ext cx="3948453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/>
              <a:t>Лесозаводский ГО, </a:t>
            </a:r>
            <a:r>
              <a:rPr lang="ru-RU" sz="1400" dirty="0" err="1"/>
              <a:t>Пртизанский</a:t>
            </a:r>
            <a:r>
              <a:rPr lang="ru-RU" sz="1400" dirty="0"/>
              <a:t> ГО, </a:t>
            </a:r>
          </a:p>
          <a:p>
            <a:r>
              <a:rPr lang="ru-RU" sz="1400" dirty="0"/>
              <a:t>ГО Спасск-Дальний, </a:t>
            </a:r>
            <a:r>
              <a:rPr lang="ru-RU" sz="1400" dirty="0" err="1"/>
              <a:t>Анучинский</a:t>
            </a:r>
            <a:r>
              <a:rPr lang="ru-RU" sz="1400" dirty="0"/>
              <a:t> МО, ГО Фокино, </a:t>
            </a:r>
          </a:p>
          <a:p>
            <a:r>
              <a:rPr lang="ru-RU" sz="1400" dirty="0"/>
              <a:t>Лазовский МО,  </a:t>
            </a:r>
            <a:r>
              <a:rPr lang="ru-RU" sz="1400" dirty="0" err="1"/>
              <a:t>Тернейский</a:t>
            </a:r>
            <a:r>
              <a:rPr lang="ru-RU" sz="1400" dirty="0"/>
              <a:t> МО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38615DB8-24F4-4A3B-BC55-6CBCF842FB57}"/>
              </a:ext>
            </a:extLst>
          </p:cNvPr>
          <p:cNvSpPr txBox="1"/>
          <p:nvPr/>
        </p:nvSpPr>
        <p:spPr>
          <a:xfrm>
            <a:off x="7148515" y="4053200"/>
            <a:ext cx="4469237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/>
              <a:t>Михайловский МР, ГО Большой Камень, </a:t>
            </a:r>
          </a:p>
          <a:p>
            <a:r>
              <a:rPr lang="ru-RU" sz="1400" dirty="0" err="1"/>
              <a:t>Надеждинский</a:t>
            </a:r>
            <a:r>
              <a:rPr lang="ru-RU" sz="1400" dirty="0"/>
              <a:t> МР, Яковлевский МР, Пограничный МО, </a:t>
            </a:r>
          </a:p>
          <a:p>
            <a:r>
              <a:rPr lang="ru-RU" sz="1400" dirty="0" err="1"/>
              <a:t>Хасанский</a:t>
            </a:r>
            <a:r>
              <a:rPr lang="ru-RU" sz="1400" dirty="0"/>
              <a:t> МР, </a:t>
            </a:r>
            <a:r>
              <a:rPr lang="ru-RU" sz="1400" dirty="0" err="1"/>
              <a:t>Ханкайский</a:t>
            </a:r>
            <a:r>
              <a:rPr lang="ru-RU" sz="1400" dirty="0"/>
              <a:t> МО, </a:t>
            </a:r>
            <a:r>
              <a:rPr lang="ru-RU" sz="1400" dirty="0" err="1"/>
              <a:t>Шкотовский</a:t>
            </a:r>
            <a:r>
              <a:rPr lang="ru-RU" sz="1400" dirty="0"/>
              <a:t> МР</a:t>
            </a:r>
          </a:p>
        </p:txBody>
      </p:sp>
      <p:cxnSp>
        <p:nvCxnSpPr>
          <p:cNvPr id="29" name="Прямая со стрелкой 28">
            <a:extLst>
              <a:ext uri="{FF2B5EF4-FFF2-40B4-BE49-F238E27FC236}">
                <a16:creationId xmlns:a16="http://schemas.microsoft.com/office/drawing/2014/main" id="{27FCF7C9-2897-4117-A212-4A0F295E8FBA}"/>
              </a:ext>
            </a:extLst>
          </p:cNvPr>
          <p:cNvCxnSpPr>
            <a:cxnSpLocks/>
            <a:stCxn id="6" idx="3"/>
            <a:endCxn id="7" idx="1"/>
          </p:cNvCxnSpPr>
          <p:nvPr/>
        </p:nvCxnSpPr>
        <p:spPr>
          <a:xfrm flipV="1">
            <a:off x="2895600" y="1964532"/>
            <a:ext cx="1200152" cy="210105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>
            <a:extLst>
              <a:ext uri="{FF2B5EF4-FFF2-40B4-BE49-F238E27FC236}">
                <a16:creationId xmlns:a16="http://schemas.microsoft.com/office/drawing/2014/main" id="{C7A86688-B7BA-44BD-879D-BD595840687F}"/>
              </a:ext>
            </a:extLst>
          </p:cNvPr>
          <p:cNvCxnSpPr>
            <a:cxnSpLocks/>
            <a:stCxn id="6" idx="3"/>
            <a:endCxn id="16" idx="1"/>
          </p:cNvCxnSpPr>
          <p:nvPr/>
        </p:nvCxnSpPr>
        <p:spPr>
          <a:xfrm flipV="1">
            <a:off x="2895600" y="3604412"/>
            <a:ext cx="1200148" cy="46117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 стрелкой 34">
            <a:extLst>
              <a:ext uri="{FF2B5EF4-FFF2-40B4-BE49-F238E27FC236}">
                <a16:creationId xmlns:a16="http://schemas.microsoft.com/office/drawing/2014/main" id="{99CEAC60-2CE6-4B82-B30F-863C2D1E5A3E}"/>
              </a:ext>
            </a:extLst>
          </p:cNvPr>
          <p:cNvCxnSpPr>
            <a:cxnSpLocks/>
            <a:stCxn id="6" idx="3"/>
            <a:endCxn id="13" idx="1"/>
          </p:cNvCxnSpPr>
          <p:nvPr/>
        </p:nvCxnSpPr>
        <p:spPr>
          <a:xfrm flipV="1">
            <a:off x="2895600" y="2784472"/>
            <a:ext cx="1200150" cy="128111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 стрелкой 37">
            <a:extLst>
              <a:ext uri="{FF2B5EF4-FFF2-40B4-BE49-F238E27FC236}">
                <a16:creationId xmlns:a16="http://schemas.microsoft.com/office/drawing/2014/main" id="{AE189381-DA05-4B99-8FE2-B3CE0FADD59B}"/>
              </a:ext>
            </a:extLst>
          </p:cNvPr>
          <p:cNvCxnSpPr>
            <a:cxnSpLocks/>
            <a:stCxn id="6" idx="3"/>
            <a:endCxn id="17" idx="1"/>
          </p:cNvCxnSpPr>
          <p:nvPr/>
        </p:nvCxnSpPr>
        <p:spPr>
          <a:xfrm>
            <a:off x="2895600" y="4065588"/>
            <a:ext cx="1200149" cy="35876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 стрелкой 40">
            <a:extLst>
              <a:ext uri="{FF2B5EF4-FFF2-40B4-BE49-F238E27FC236}">
                <a16:creationId xmlns:a16="http://schemas.microsoft.com/office/drawing/2014/main" id="{47845AFF-6519-4C73-9BF5-CCF34D377EDB}"/>
              </a:ext>
            </a:extLst>
          </p:cNvPr>
          <p:cNvCxnSpPr>
            <a:cxnSpLocks/>
            <a:stCxn id="6" idx="3"/>
            <a:endCxn id="18" idx="1"/>
          </p:cNvCxnSpPr>
          <p:nvPr/>
        </p:nvCxnSpPr>
        <p:spPr>
          <a:xfrm>
            <a:off x="2895600" y="4065588"/>
            <a:ext cx="1200148" cy="119490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Пятно 2 10">
            <a:extLst>
              <a:ext uri="{FF2B5EF4-FFF2-40B4-BE49-F238E27FC236}">
                <a16:creationId xmlns:a16="http://schemas.microsoft.com/office/drawing/2014/main" id="{11313E4D-4886-4CDB-BB86-96DD22512907}"/>
              </a:ext>
            </a:extLst>
          </p:cNvPr>
          <p:cNvSpPr/>
          <p:nvPr/>
        </p:nvSpPr>
        <p:spPr>
          <a:xfrm>
            <a:off x="442220" y="4586288"/>
            <a:ext cx="3367780" cy="1975174"/>
          </a:xfrm>
          <a:prstGeom prst="irregularSeal2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/>
              <a:t>Отправляем строго своему получателю!!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EFE2C068-9F8B-4812-BC69-EF382ABDD9AA}"/>
              </a:ext>
            </a:extLst>
          </p:cNvPr>
          <p:cNvSpPr txBox="1"/>
          <p:nvPr/>
        </p:nvSpPr>
        <p:spPr>
          <a:xfrm>
            <a:off x="7177206" y="4921868"/>
            <a:ext cx="4074962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/>
              <a:t>Октябрьский МО, Пожарский МР, Спасский МР,</a:t>
            </a:r>
          </a:p>
          <a:p>
            <a:r>
              <a:rPr lang="ru-RU" sz="1400" dirty="0" err="1"/>
              <a:t>Чугуевский</a:t>
            </a:r>
            <a:r>
              <a:rPr lang="ru-RU" sz="1400" dirty="0"/>
              <a:t> МО, </a:t>
            </a:r>
            <a:r>
              <a:rPr lang="ru-RU" sz="1400" dirty="0" err="1"/>
              <a:t>Ольгинский</a:t>
            </a:r>
            <a:r>
              <a:rPr lang="ru-RU" sz="1400" dirty="0"/>
              <a:t> МР, Партизанский МР,</a:t>
            </a:r>
          </a:p>
          <a:p>
            <a:r>
              <a:rPr lang="ru-RU" sz="1400" dirty="0"/>
              <a:t>Черниговский МР, </a:t>
            </a:r>
            <a:r>
              <a:rPr lang="ru-RU" sz="1400" dirty="0" err="1"/>
              <a:t>Хорольский</a:t>
            </a:r>
            <a:r>
              <a:rPr lang="ru-RU" sz="1400" dirty="0"/>
              <a:t> МО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C6C34A3C-07AA-4FBA-B985-46ED5A15BD2F}"/>
              </a:ext>
            </a:extLst>
          </p:cNvPr>
          <p:cNvSpPr txBox="1"/>
          <p:nvPr/>
        </p:nvSpPr>
        <p:spPr>
          <a:xfrm>
            <a:off x="4095748" y="5778839"/>
            <a:ext cx="762933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/>
              <a:t>Для каждого ОО формируется </a:t>
            </a:r>
            <a:r>
              <a:rPr lang="ru-RU" sz="2000" b="1" dirty="0">
                <a:solidFill>
                  <a:srgbClr val="FF0000"/>
                </a:solidFill>
              </a:rPr>
              <a:t>ОТДЕЛЬНЫЙ АРХИВ </a:t>
            </a:r>
            <a:r>
              <a:rPr lang="ru-RU" sz="2000" b="1" dirty="0"/>
              <a:t>и передается </a:t>
            </a:r>
          </a:p>
          <a:p>
            <a:r>
              <a:rPr lang="ru-RU" sz="2000" b="1" dirty="0"/>
              <a:t>через </a:t>
            </a:r>
            <a:r>
              <a:rPr lang="ru-RU" sz="2000" b="1" dirty="0">
                <a:solidFill>
                  <a:srgbClr val="FF0000"/>
                </a:solidFill>
              </a:rPr>
              <a:t>ФАЙЛОВЫЙ СЕРВИС </a:t>
            </a:r>
            <a:r>
              <a:rPr lang="ru-RU" sz="2000" b="1" dirty="0"/>
              <a:t>только абоненту, закрепленному за АТЕ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62A6003D-0CA3-446E-89A6-1C6CD51ED2C5}"/>
              </a:ext>
            </a:extLst>
          </p:cNvPr>
          <p:cNvSpPr txBox="1"/>
          <p:nvPr/>
        </p:nvSpPr>
        <p:spPr>
          <a:xfrm>
            <a:off x="4270932" y="1240063"/>
            <a:ext cx="26881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/>
              <a:t>Адрес КУДА отправляем 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7885A102-F5BC-40EE-8670-2D42FE06653F}"/>
              </a:ext>
            </a:extLst>
          </p:cNvPr>
          <p:cNvSpPr txBox="1"/>
          <p:nvPr/>
        </p:nvSpPr>
        <p:spPr>
          <a:xfrm>
            <a:off x="7742681" y="1249710"/>
            <a:ext cx="31202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/>
              <a:t>Какое АТЕ может отправлять </a:t>
            </a:r>
          </a:p>
        </p:txBody>
      </p:sp>
    </p:spTree>
    <p:extLst>
      <p:ext uri="{BB962C8B-B14F-4D97-AF65-F5344CB8AC3E}">
        <p14:creationId xmlns:p14="http://schemas.microsoft.com/office/powerpoint/2010/main" val="354528038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334</TotalTime>
  <Words>525</Words>
  <Application>Microsoft Office PowerPoint</Application>
  <PresentationFormat>Широкоэкранный</PresentationFormat>
  <Paragraphs>71</Paragraphs>
  <Slides>5</Slides>
  <Notes>0</Notes>
  <HiddenSlides>1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Тема Office</vt:lpstr>
      <vt:lpstr>Какие формы сканируем для отправки в РЦОИ?</vt:lpstr>
      <vt:lpstr>Как называть папку (архив) для экспорта форм и аудиозаписей ответов ИС-9 в РЦОИ?</vt:lpstr>
      <vt:lpstr>Что складываем в файл-архив для РЦОИ?</vt:lpstr>
      <vt:lpstr>Что складываем в файл-архив для РЦОИ?</vt:lpstr>
      <vt:lpstr>Куда отправляем архивы для РЦОИ?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Дмитрий А. Кустов (локально)</dc:creator>
  <cp:lastModifiedBy>Анна А. Данилина</cp:lastModifiedBy>
  <cp:revision>30</cp:revision>
  <cp:lastPrinted>2022-01-21T07:19:16Z</cp:lastPrinted>
  <dcterms:created xsi:type="dcterms:W3CDTF">2022-01-21T04:24:10Z</dcterms:created>
  <dcterms:modified xsi:type="dcterms:W3CDTF">2022-01-24T22:55:56Z</dcterms:modified>
</cp:coreProperties>
</file>